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63" r:id="rId4"/>
    <p:sldId id="265" r:id="rId5"/>
    <p:sldId id="264" r:id="rId6"/>
    <p:sldId id="261" r:id="rId7"/>
    <p:sldId id="304" r:id="rId8"/>
    <p:sldId id="269" r:id="rId9"/>
    <p:sldId id="270" r:id="rId10"/>
    <p:sldId id="322" r:id="rId11"/>
    <p:sldId id="278" r:id="rId12"/>
    <p:sldId id="330" r:id="rId13"/>
    <p:sldId id="262" r:id="rId14"/>
    <p:sldId id="279" r:id="rId15"/>
    <p:sldId id="280" r:id="rId16"/>
    <p:sldId id="281" r:id="rId17"/>
    <p:sldId id="328" r:id="rId18"/>
    <p:sldId id="327" r:id="rId19"/>
    <p:sldId id="329" r:id="rId20"/>
    <p:sldId id="284" r:id="rId21"/>
    <p:sldId id="286" r:id="rId22"/>
    <p:sldId id="285" r:id="rId23"/>
    <p:sldId id="288" r:id="rId24"/>
    <p:sldId id="289" r:id="rId25"/>
    <p:sldId id="287" r:id="rId26"/>
    <p:sldId id="313" r:id="rId27"/>
    <p:sldId id="306" r:id="rId28"/>
    <p:sldId id="309" r:id="rId29"/>
    <p:sldId id="310" r:id="rId30"/>
    <p:sldId id="311" r:id="rId31"/>
    <p:sldId id="312" r:id="rId32"/>
    <p:sldId id="307" r:id="rId33"/>
    <p:sldId id="308" r:id="rId34"/>
    <p:sldId id="314" r:id="rId35"/>
    <p:sldId id="295" r:id="rId36"/>
    <p:sldId id="305" r:id="rId37"/>
    <p:sldId id="282" r:id="rId38"/>
    <p:sldId id="290" r:id="rId39"/>
    <p:sldId id="283" r:id="rId40"/>
    <p:sldId id="293" r:id="rId41"/>
    <p:sldId id="294" r:id="rId42"/>
    <p:sldId id="291" r:id="rId43"/>
    <p:sldId id="323" r:id="rId44"/>
    <p:sldId id="292" r:id="rId45"/>
    <p:sldId id="302" r:id="rId46"/>
    <p:sldId id="296" r:id="rId47"/>
    <p:sldId id="268" r:id="rId48"/>
    <p:sldId id="317" r:id="rId49"/>
    <p:sldId id="297" r:id="rId50"/>
    <p:sldId id="321" r:id="rId51"/>
    <p:sldId id="315" r:id="rId52"/>
    <p:sldId id="318" r:id="rId53"/>
    <p:sldId id="319" r:id="rId54"/>
    <p:sldId id="320" r:id="rId55"/>
    <p:sldId id="299" r:id="rId56"/>
    <p:sldId id="298" r:id="rId57"/>
    <p:sldId id="300" r:id="rId58"/>
    <p:sldId id="324" r:id="rId59"/>
    <p:sldId id="274" r:id="rId60"/>
    <p:sldId id="275" r:id="rId61"/>
    <p:sldId id="276" r:id="rId62"/>
    <p:sldId id="277" r:id="rId63"/>
    <p:sldId id="303" r:id="rId64"/>
    <p:sldId id="301" r:id="rId65"/>
    <p:sldId id="325" r:id="rId66"/>
    <p:sldId id="326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D5FED8-59D0-465A-8620-DC39438B1C88}">
          <p14:sldIdLst>
            <p14:sldId id="256"/>
            <p14:sldId id="257"/>
            <p14:sldId id="263"/>
            <p14:sldId id="265"/>
            <p14:sldId id="264"/>
            <p14:sldId id="261"/>
            <p14:sldId id="304"/>
            <p14:sldId id="269"/>
            <p14:sldId id="270"/>
            <p14:sldId id="322"/>
            <p14:sldId id="278"/>
            <p14:sldId id="330"/>
            <p14:sldId id="262"/>
            <p14:sldId id="279"/>
            <p14:sldId id="280"/>
            <p14:sldId id="281"/>
            <p14:sldId id="328"/>
            <p14:sldId id="327"/>
            <p14:sldId id="329"/>
            <p14:sldId id="284"/>
            <p14:sldId id="286"/>
            <p14:sldId id="285"/>
            <p14:sldId id="288"/>
            <p14:sldId id="289"/>
            <p14:sldId id="287"/>
            <p14:sldId id="313"/>
            <p14:sldId id="306"/>
            <p14:sldId id="309"/>
            <p14:sldId id="310"/>
            <p14:sldId id="311"/>
            <p14:sldId id="312"/>
            <p14:sldId id="307"/>
            <p14:sldId id="308"/>
            <p14:sldId id="314"/>
            <p14:sldId id="295"/>
            <p14:sldId id="305"/>
            <p14:sldId id="282"/>
            <p14:sldId id="290"/>
            <p14:sldId id="283"/>
            <p14:sldId id="293"/>
            <p14:sldId id="294"/>
            <p14:sldId id="291"/>
            <p14:sldId id="323"/>
            <p14:sldId id="292"/>
            <p14:sldId id="302"/>
            <p14:sldId id="296"/>
            <p14:sldId id="268"/>
            <p14:sldId id="317"/>
            <p14:sldId id="297"/>
            <p14:sldId id="321"/>
          </p14:sldIdLst>
        </p14:section>
        <p14:section name="Untitled Section" id="{82D22F0F-CC93-4F51-A5D2-EDE26F7DE3DD}">
          <p14:sldIdLst>
            <p14:sldId id="315"/>
            <p14:sldId id="318"/>
            <p14:sldId id="319"/>
            <p14:sldId id="320"/>
            <p14:sldId id="299"/>
            <p14:sldId id="298"/>
            <p14:sldId id="300"/>
            <p14:sldId id="324"/>
            <p14:sldId id="274"/>
            <p14:sldId id="275"/>
            <p14:sldId id="276"/>
            <p14:sldId id="277"/>
            <p14:sldId id="303"/>
            <p14:sldId id="301"/>
            <p14:sldId id="32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89B533-36AA-41DF-8E21-332513C50558}" v="1" dt="2022-12-07T11:19:30.6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5" y="6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Hall" userId="20a929390bca5442" providerId="LiveId" clId="{A589B533-36AA-41DF-8E21-332513C50558}"/>
    <pc:docChg chg="undo custSel modSld">
      <pc:chgData name="Ben Hall" userId="20a929390bca5442" providerId="LiveId" clId="{A589B533-36AA-41DF-8E21-332513C50558}" dt="2022-12-07T11:20:13.150" v="8" actId="478"/>
      <pc:docMkLst>
        <pc:docMk/>
      </pc:docMkLst>
      <pc:sldChg chg="delSp mod delAnim">
        <pc:chgData name="Ben Hall" userId="20a929390bca5442" providerId="LiveId" clId="{A589B533-36AA-41DF-8E21-332513C50558}" dt="2022-12-07T11:19:47.792" v="6" actId="478"/>
        <pc:sldMkLst>
          <pc:docMk/>
          <pc:sldMk cId="1918251256" sldId="262"/>
        </pc:sldMkLst>
        <pc:picChg chg="del">
          <ac:chgData name="Ben Hall" userId="20a929390bca5442" providerId="LiveId" clId="{A589B533-36AA-41DF-8E21-332513C50558}" dt="2022-12-07T11:19:47.792" v="6" actId="478"/>
          <ac:picMkLst>
            <pc:docMk/>
            <pc:sldMk cId="1918251256" sldId="262"/>
            <ac:picMk id="2" creationId="{00000000-0000-0000-0000-000000000000}"/>
          </ac:picMkLst>
        </pc:picChg>
      </pc:sldChg>
      <pc:sldChg chg="addSp delSp mod">
        <pc:chgData name="Ben Hall" userId="20a929390bca5442" providerId="LiveId" clId="{A589B533-36AA-41DF-8E21-332513C50558}" dt="2022-12-07T11:19:31.159" v="3" actId="478"/>
        <pc:sldMkLst>
          <pc:docMk/>
          <pc:sldMk cId="2357640914" sldId="270"/>
        </pc:sldMkLst>
        <pc:picChg chg="add del">
          <ac:chgData name="Ben Hall" userId="20a929390bca5442" providerId="LiveId" clId="{A589B533-36AA-41DF-8E21-332513C50558}" dt="2022-12-07T11:19:31.159" v="3" actId="478"/>
          <ac:picMkLst>
            <pc:docMk/>
            <pc:sldMk cId="2357640914" sldId="270"/>
            <ac:picMk id="3" creationId="{00000000-0000-0000-0000-000000000000}"/>
          </ac:picMkLst>
        </pc:picChg>
      </pc:sldChg>
      <pc:sldChg chg="delSp mod delAnim">
        <pc:chgData name="Ben Hall" userId="20a929390bca5442" providerId="LiveId" clId="{A589B533-36AA-41DF-8E21-332513C50558}" dt="2022-12-07T11:20:10.309" v="7" actId="478"/>
        <pc:sldMkLst>
          <pc:docMk/>
          <pc:sldMk cId="3009336077" sldId="274"/>
        </pc:sldMkLst>
        <pc:picChg chg="del">
          <ac:chgData name="Ben Hall" userId="20a929390bca5442" providerId="LiveId" clId="{A589B533-36AA-41DF-8E21-332513C50558}" dt="2022-12-07T11:20:10.309" v="7" actId="478"/>
          <ac:picMkLst>
            <pc:docMk/>
            <pc:sldMk cId="3009336077" sldId="274"/>
            <ac:picMk id="5" creationId="{00000000-0000-0000-0000-000000000000}"/>
          </ac:picMkLst>
        </pc:picChg>
      </pc:sldChg>
      <pc:sldChg chg="addSp delSp mod addAnim delAnim">
        <pc:chgData name="Ben Hall" userId="20a929390bca5442" providerId="LiveId" clId="{A589B533-36AA-41DF-8E21-332513C50558}" dt="2022-12-07T11:19:42.350" v="4" actId="478"/>
        <pc:sldMkLst>
          <pc:docMk/>
          <pc:sldMk cId="631264166" sldId="278"/>
        </pc:sldMkLst>
        <pc:picChg chg="add del">
          <ac:chgData name="Ben Hall" userId="20a929390bca5442" providerId="LiveId" clId="{A589B533-36AA-41DF-8E21-332513C50558}" dt="2022-12-07T11:19:42.350" v="4" actId="478"/>
          <ac:picMkLst>
            <pc:docMk/>
            <pc:sldMk cId="631264166" sldId="278"/>
            <ac:picMk id="3" creationId="{00000000-0000-0000-0000-000000000000}"/>
          </ac:picMkLst>
        </pc:picChg>
      </pc:sldChg>
      <pc:sldChg chg="addSp delSp modSp mod">
        <pc:chgData name="Ben Hall" userId="20a929390bca5442" providerId="LiveId" clId="{A589B533-36AA-41DF-8E21-332513C50558}" dt="2022-12-07T11:20:13.150" v="8" actId="478"/>
        <pc:sldMkLst>
          <pc:docMk/>
          <pc:sldMk cId="3151875801" sldId="324"/>
        </pc:sldMkLst>
        <pc:spChg chg="add mod">
          <ac:chgData name="Ben Hall" userId="20a929390bca5442" providerId="LiveId" clId="{A589B533-36AA-41DF-8E21-332513C50558}" dt="2022-12-07T11:20:13.150" v="8" actId="478"/>
          <ac:spMkLst>
            <pc:docMk/>
            <pc:sldMk cId="3151875801" sldId="324"/>
            <ac:spMk id="5" creationId="{14F286D1-A1FD-4C3C-BDEA-E8A97BBDBB7D}"/>
          </ac:spMkLst>
        </pc:spChg>
        <pc:picChg chg="del">
          <ac:chgData name="Ben Hall" userId="20a929390bca5442" providerId="LiveId" clId="{A589B533-36AA-41DF-8E21-332513C50558}" dt="2022-12-07T11:20:13.150" v="8" actId="478"/>
          <ac:picMkLst>
            <pc:docMk/>
            <pc:sldMk cId="3151875801" sldId="324"/>
            <ac:picMk id="4" creationId="{00000000-0000-0000-0000-000000000000}"/>
          </ac:picMkLst>
        </pc:picChg>
      </pc:sldChg>
      <pc:sldChg chg="delSp mod delAnim">
        <pc:chgData name="Ben Hall" userId="20a929390bca5442" providerId="LiveId" clId="{A589B533-36AA-41DF-8E21-332513C50558}" dt="2022-12-07T11:19:44.745" v="5" actId="478"/>
        <pc:sldMkLst>
          <pc:docMk/>
          <pc:sldMk cId="2186541632" sldId="330"/>
        </pc:sldMkLst>
        <pc:picChg chg="del">
          <ac:chgData name="Ben Hall" userId="20a929390bca5442" providerId="LiveId" clId="{A589B533-36AA-41DF-8E21-332513C50558}" dt="2022-12-07T11:19:44.745" v="5" actId="478"/>
          <ac:picMkLst>
            <pc:docMk/>
            <pc:sldMk cId="2186541632" sldId="330"/>
            <ac:picMk id="4" creationId="{2E7E9841-1F43-4579-925A-135F318019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F18F2-0F16-4121-A9F4-7FC44FF27A21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19231-C7F4-424D-A385-8097E9DF60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475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6125"/>
            <a:ext cx="4960938" cy="3721100"/>
          </a:xfrm>
          <a:ln/>
        </p:spPr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E7BD4-C01C-4246-8C38-561A4976327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4CADCC-D9FF-8148-B5CD-077C7D0FA3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4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F7C5C-4016-4FC1-8039-69EB73AD8D5E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2C6A-103D-4B18-821D-97E45559A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23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F7C5C-4016-4FC1-8039-69EB73AD8D5E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2C6A-103D-4B18-821D-97E45559A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502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F7C5C-4016-4FC1-8039-69EB73AD8D5E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2C6A-103D-4B18-821D-97E45559A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845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F7C5C-4016-4FC1-8039-69EB73AD8D5E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2C6A-103D-4B18-821D-97E45559A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62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F7C5C-4016-4FC1-8039-69EB73AD8D5E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2C6A-103D-4B18-821D-97E45559A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54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F7C5C-4016-4FC1-8039-69EB73AD8D5E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2C6A-103D-4B18-821D-97E45559A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310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F7C5C-4016-4FC1-8039-69EB73AD8D5E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2C6A-103D-4B18-821D-97E45559A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56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F7C5C-4016-4FC1-8039-69EB73AD8D5E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2C6A-103D-4B18-821D-97E45559A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35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F7C5C-4016-4FC1-8039-69EB73AD8D5E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2C6A-103D-4B18-821D-97E45559A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797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F7C5C-4016-4FC1-8039-69EB73AD8D5E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2C6A-103D-4B18-821D-97E45559A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93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F7C5C-4016-4FC1-8039-69EB73AD8D5E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02C6A-103D-4B18-821D-97E45559A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33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F7C5C-4016-4FC1-8039-69EB73AD8D5E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02C6A-103D-4B18-821D-97E45559AD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13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iomodelanalyzer.org/" TargetMode="External"/><Relationship Id="rId2" Type="http://schemas.openxmlformats.org/officeDocument/2006/relationships/hyperlink" Target="https://github.com/hallba/BioModelAnalyze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Model checking in the BMA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Ben Hall, UCL</a:t>
            </a:r>
          </a:p>
        </p:txBody>
      </p:sp>
    </p:spTree>
    <p:extLst>
      <p:ext uri="{BB962C8B-B14F-4D97-AF65-F5344CB8AC3E}">
        <p14:creationId xmlns:p14="http://schemas.microsoft.com/office/powerpoint/2010/main" val="1520583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source (MIT)</a:t>
            </a:r>
          </a:p>
          <a:p>
            <a:pPr lvl="1"/>
            <a:r>
              <a:rPr lang="en-GB" dirty="0">
                <a:hlinkClick r:id="rId2"/>
              </a:rPr>
              <a:t>https://github.com/hallba/BioModelAnalyzer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Web tool </a:t>
            </a:r>
          </a:p>
          <a:p>
            <a:pPr lvl="1"/>
            <a:r>
              <a:rPr lang="en-GB" dirty="0">
                <a:hlinkClick r:id="rId3"/>
              </a:rPr>
              <a:t>http://biomodelanalyzer.org/</a:t>
            </a:r>
            <a:r>
              <a:rPr lang="en-GB" dirty="0"/>
              <a:t> </a:t>
            </a:r>
          </a:p>
          <a:p>
            <a:pPr lvl="1"/>
            <a:endParaRPr lang="en-GB" dirty="0"/>
          </a:p>
          <a:p>
            <a:r>
              <a:rPr lang="en-GB" dirty="0"/>
              <a:t>Standalone binaries</a:t>
            </a:r>
          </a:p>
          <a:p>
            <a:pPr lvl="1"/>
            <a:r>
              <a:rPr lang="en-GB" dirty="0"/>
              <a:t>Local webserver</a:t>
            </a:r>
          </a:p>
          <a:p>
            <a:pPr lvl="1"/>
            <a:r>
              <a:rPr lang="en-GB" dirty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3112593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264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FAAF9-5552-4F0C-ADB2-89FA9482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54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251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in the BMA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  <a:p>
            <a:pPr lvl="1"/>
            <a:r>
              <a:rPr lang="en-US" dirty="0"/>
              <a:t>Homeostasis or equilibrium</a:t>
            </a:r>
          </a:p>
          <a:p>
            <a:pPr lvl="1"/>
            <a:r>
              <a:rPr lang="en-US" dirty="0"/>
              <a:t>Bifurcations, oscillations</a:t>
            </a:r>
          </a:p>
          <a:p>
            <a:pPr lvl="1"/>
            <a:endParaRPr lang="en-US" dirty="0"/>
          </a:p>
          <a:p>
            <a:r>
              <a:rPr lang="en-US" dirty="0"/>
              <a:t>Linear temporal logic</a:t>
            </a:r>
          </a:p>
          <a:p>
            <a:pPr lvl="1"/>
            <a:r>
              <a:rPr lang="en-US" dirty="0"/>
              <a:t>“Simulation search”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074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QN fundamentals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are synchronous qualitative networks</a:t>
            </a:r>
          </a:p>
          <a:p>
            <a:r>
              <a:rPr lang="en-US" dirty="0"/>
              <a:t>Each variable has a granularity and target function, describing how the variable updates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07" y="3621038"/>
            <a:ext cx="5591163" cy="187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90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proof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“Does the model have a single fix point attractor”</a:t>
            </a:r>
          </a:p>
          <a:p>
            <a:pPr lvl="1"/>
            <a:r>
              <a:rPr lang="en-GB" dirty="0"/>
              <a:t>Alternatives- multiple fix points or a cycle</a:t>
            </a:r>
          </a:p>
          <a:p>
            <a:r>
              <a:rPr lang="en-GB" dirty="0"/>
              <a:t>Common method- compute state transition graph</a:t>
            </a:r>
          </a:p>
          <a:p>
            <a:endParaRPr lang="en-GB" dirty="0"/>
          </a:p>
          <a:p>
            <a:r>
              <a:rPr lang="en-GB" dirty="0"/>
              <a:t>BMA approach; prove the stability of the system by iteratively proving the stability of individual variables, by reducing their range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01217" y="6488668"/>
            <a:ext cx="2390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Cook et al, VMCAI 2011</a:t>
            </a:r>
          </a:p>
        </p:txBody>
      </p:sp>
    </p:spTree>
    <p:extLst>
      <p:ext uri="{BB962C8B-B14F-4D97-AF65-F5344CB8AC3E}">
        <p14:creationId xmlns:p14="http://schemas.microsoft.com/office/powerpoint/2010/main" val="3000504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Stability in biological systems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 the organ development, cells commit to a cell fate that determines the structure of the organ</a:t>
            </a:r>
          </a:p>
          <a:p>
            <a:r>
              <a:rPr lang="en-GB" dirty="0"/>
              <a:t>These fate patterns are invariant in wild-type</a:t>
            </a:r>
          </a:p>
          <a:p>
            <a:pPr lvl="1"/>
            <a:r>
              <a:rPr lang="en-GB" dirty="0"/>
              <a:t>Stable</a:t>
            </a:r>
          </a:p>
          <a:p>
            <a:r>
              <a:rPr lang="en-GB" dirty="0"/>
              <a:t>Some mutations may lead to variable fate patterns</a:t>
            </a:r>
          </a:p>
          <a:p>
            <a:pPr lvl="1"/>
            <a:r>
              <a:rPr lang="en-GB" dirty="0"/>
              <a:t>Unstable</a:t>
            </a:r>
          </a:p>
        </p:txBody>
      </p:sp>
      <p:pic>
        <p:nvPicPr>
          <p:cNvPr id="6" name="Picture 2" descr="http://www.computescotland.com/images/zcxLMrjN3OQtY4Vy2yFa0b10b4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2287" y="2096294"/>
            <a:ext cx="3781425" cy="3810000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>
            <a:off x="7479276" y="2432462"/>
            <a:ext cx="838200" cy="15240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773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Cell fate in organogenesis</a:t>
            </a:r>
          </a:p>
        </p:txBody>
      </p:sp>
      <p:sp>
        <p:nvSpPr>
          <p:cNvPr id="153" name="Text Placeholder 15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Wild type- stable</a:t>
            </a:r>
          </a:p>
          <a:p>
            <a:endParaRPr lang="en-GB" dirty="0"/>
          </a:p>
        </p:txBody>
      </p:sp>
      <p:sp>
        <p:nvSpPr>
          <p:cNvPr id="155" name="Text Placeholder 154"/>
          <p:cNvSpPr>
            <a:spLocks noGrp="1"/>
          </p:cNvSpPr>
          <p:nvPr>
            <p:ph type="body" sz="quarter" idx="3"/>
          </p:nvPr>
        </p:nvSpPr>
        <p:spPr>
          <a:xfrm>
            <a:off x="7165570" y="1681163"/>
            <a:ext cx="4189817" cy="823912"/>
          </a:xfrm>
        </p:spPr>
        <p:txBody>
          <a:bodyPr/>
          <a:lstStyle/>
          <a:p>
            <a:r>
              <a:rPr lang="en-GB" dirty="0"/>
              <a:t>lin15(o) – unstable, fix points</a:t>
            </a:r>
          </a:p>
          <a:p>
            <a:endParaRPr lang="en-GB" dirty="0"/>
          </a:p>
        </p:txBody>
      </p:sp>
      <p:grpSp>
        <p:nvGrpSpPr>
          <p:cNvPr id="75" name="Group 74"/>
          <p:cNvGrpSpPr/>
          <p:nvPr/>
        </p:nvGrpSpPr>
        <p:grpSpPr>
          <a:xfrm>
            <a:off x="1096906" y="3458337"/>
            <a:ext cx="2881543" cy="1085850"/>
            <a:chOff x="1154113" y="2393951"/>
            <a:chExt cx="2881543" cy="1085850"/>
          </a:xfrm>
        </p:grpSpPr>
        <p:sp>
          <p:nvSpPr>
            <p:cNvPr id="57" name="Oval 44"/>
            <p:cNvSpPr>
              <a:spLocks noChangeArrowheads="1"/>
            </p:cNvSpPr>
            <p:nvPr/>
          </p:nvSpPr>
          <p:spPr bwMode="auto">
            <a:xfrm>
              <a:off x="2630490" y="2395539"/>
              <a:ext cx="365125" cy="274637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8" name="Line 45"/>
            <p:cNvSpPr>
              <a:spLocks noChangeShapeType="1"/>
            </p:cNvSpPr>
            <p:nvPr/>
          </p:nvSpPr>
          <p:spPr bwMode="auto">
            <a:xfrm>
              <a:off x="2814638" y="2736851"/>
              <a:ext cx="0" cy="4079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Line 46"/>
            <p:cNvSpPr>
              <a:spLocks noChangeShapeType="1"/>
            </p:cNvSpPr>
            <p:nvPr/>
          </p:nvSpPr>
          <p:spPr bwMode="auto">
            <a:xfrm rot="-2304652">
              <a:off x="3170239" y="2692400"/>
              <a:ext cx="1587" cy="406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Line 47"/>
            <p:cNvSpPr>
              <a:spLocks noChangeShapeType="1"/>
            </p:cNvSpPr>
            <p:nvPr/>
          </p:nvSpPr>
          <p:spPr bwMode="auto">
            <a:xfrm rot="2339460">
              <a:off x="2471740" y="2693990"/>
              <a:ext cx="1587" cy="4095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Oval 48"/>
            <p:cNvSpPr>
              <a:spLocks noChangeArrowheads="1"/>
            </p:cNvSpPr>
            <p:nvPr/>
          </p:nvSpPr>
          <p:spPr bwMode="auto">
            <a:xfrm>
              <a:off x="1154113" y="3208338"/>
              <a:ext cx="366712" cy="271463"/>
            </a:xfrm>
            <a:prstGeom prst="ellipse">
              <a:avLst/>
            </a:pr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2" name="Oval 49"/>
            <p:cNvSpPr>
              <a:spLocks noChangeArrowheads="1"/>
            </p:cNvSpPr>
            <p:nvPr/>
          </p:nvSpPr>
          <p:spPr bwMode="auto">
            <a:xfrm>
              <a:off x="1627188" y="3208338"/>
              <a:ext cx="366712" cy="271463"/>
            </a:xfrm>
            <a:prstGeom prst="ellipse">
              <a:avLst/>
            </a:pr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" name="Oval 50"/>
            <p:cNvSpPr>
              <a:spLocks noChangeArrowheads="1"/>
            </p:cNvSpPr>
            <p:nvPr/>
          </p:nvSpPr>
          <p:spPr bwMode="auto">
            <a:xfrm>
              <a:off x="2120900" y="3208338"/>
              <a:ext cx="368300" cy="271463"/>
            </a:xfrm>
            <a:prstGeom prst="ellipse">
              <a:avLst/>
            </a:prstGeom>
            <a:solidFill>
              <a:srgbClr val="FF00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4" name="Oval 51"/>
            <p:cNvSpPr>
              <a:spLocks noChangeArrowheads="1"/>
            </p:cNvSpPr>
            <p:nvPr/>
          </p:nvSpPr>
          <p:spPr bwMode="auto">
            <a:xfrm>
              <a:off x="2608265" y="3208338"/>
              <a:ext cx="365125" cy="271463"/>
            </a:xfrm>
            <a:prstGeom prst="ellipse">
              <a:avLst/>
            </a:prstGeom>
            <a:solidFill>
              <a:srgbClr val="3366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baseline="30000"/>
            </a:p>
          </p:txBody>
        </p:sp>
        <p:sp>
          <p:nvSpPr>
            <p:cNvPr id="65" name="Oval 52"/>
            <p:cNvSpPr>
              <a:spLocks noChangeArrowheads="1"/>
            </p:cNvSpPr>
            <p:nvPr/>
          </p:nvSpPr>
          <p:spPr bwMode="auto">
            <a:xfrm>
              <a:off x="3108327" y="3208338"/>
              <a:ext cx="365125" cy="271463"/>
            </a:xfrm>
            <a:prstGeom prst="ellipse">
              <a:avLst/>
            </a:prstGeom>
            <a:solidFill>
              <a:srgbClr val="FF00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6" name="Oval 53"/>
            <p:cNvSpPr>
              <a:spLocks noChangeArrowheads="1"/>
            </p:cNvSpPr>
            <p:nvPr/>
          </p:nvSpPr>
          <p:spPr bwMode="auto">
            <a:xfrm>
              <a:off x="3640138" y="3208338"/>
              <a:ext cx="366712" cy="271463"/>
            </a:xfrm>
            <a:prstGeom prst="ellipse">
              <a:avLst/>
            </a:pr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7" name="Text Box 54"/>
            <p:cNvSpPr txBox="1">
              <a:spLocks noChangeArrowheads="1"/>
            </p:cNvSpPr>
            <p:nvPr/>
          </p:nvSpPr>
          <p:spPr bwMode="auto">
            <a:xfrm>
              <a:off x="1199965" y="3149601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/>
                <a:t>3</a:t>
              </a:r>
              <a:r>
                <a:rPr lang="en-US" sz="1400" baseline="30000" dirty="0"/>
                <a:t>o</a:t>
              </a:r>
            </a:p>
          </p:txBody>
        </p:sp>
        <p:sp>
          <p:nvSpPr>
            <p:cNvPr id="68" name="Text Box 55"/>
            <p:cNvSpPr txBox="1">
              <a:spLocks noChangeArrowheads="1"/>
            </p:cNvSpPr>
            <p:nvPr/>
          </p:nvSpPr>
          <p:spPr bwMode="auto">
            <a:xfrm>
              <a:off x="1695265" y="3160714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/>
                <a:t>3</a:t>
              </a:r>
              <a:r>
                <a:rPr lang="en-US" sz="1400" baseline="30000" dirty="0"/>
                <a:t>o</a:t>
              </a:r>
            </a:p>
          </p:txBody>
        </p:sp>
        <p:sp>
          <p:nvSpPr>
            <p:cNvPr id="69" name="Text Box 56"/>
            <p:cNvSpPr txBox="1">
              <a:spLocks noChangeArrowheads="1"/>
            </p:cNvSpPr>
            <p:nvPr/>
          </p:nvSpPr>
          <p:spPr bwMode="auto">
            <a:xfrm>
              <a:off x="3697102" y="3160714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/>
                <a:t>3</a:t>
              </a:r>
              <a:r>
                <a:rPr lang="en-US" sz="1400" baseline="30000" dirty="0"/>
                <a:t>o</a:t>
              </a:r>
            </a:p>
          </p:txBody>
        </p:sp>
        <p:sp>
          <p:nvSpPr>
            <p:cNvPr id="70" name="Text Box 57"/>
            <p:cNvSpPr txBox="1">
              <a:spLocks noChangeArrowheads="1"/>
            </p:cNvSpPr>
            <p:nvPr/>
          </p:nvSpPr>
          <p:spPr bwMode="auto">
            <a:xfrm>
              <a:off x="2657290" y="3171826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1</a:t>
              </a:r>
              <a:r>
                <a:rPr lang="en-US" sz="1400" baseline="30000"/>
                <a:t>o</a:t>
              </a:r>
            </a:p>
          </p:txBody>
        </p:sp>
        <p:sp>
          <p:nvSpPr>
            <p:cNvPr id="71" name="Text Box 58"/>
            <p:cNvSpPr txBox="1">
              <a:spLocks noChangeArrowheads="1"/>
            </p:cNvSpPr>
            <p:nvPr/>
          </p:nvSpPr>
          <p:spPr bwMode="auto">
            <a:xfrm>
              <a:off x="3151796" y="3149601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/>
                <a:t>2</a:t>
              </a:r>
              <a:r>
                <a:rPr lang="en-US" sz="1400" baseline="30000" dirty="0"/>
                <a:t>o</a:t>
              </a:r>
            </a:p>
          </p:txBody>
        </p:sp>
        <p:sp>
          <p:nvSpPr>
            <p:cNvPr id="72" name="Text Box 59"/>
            <p:cNvSpPr txBox="1">
              <a:spLocks noChangeArrowheads="1"/>
            </p:cNvSpPr>
            <p:nvPr/>
          </p:nvSpPr>
          <p:spPr bwMode="auto">
            <a:xfrm>
              <a:off x="2161990" y="3160714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2</a:t>
              </a:r>
              <a:r>
                <a:rPr lang="en-US" sz="1400" baseline="30000"/>
                <a:t>o</a:t>
              </a:r>
            </a:p>
          </p:txBody>
        </p:sp>
        <p:sp>
          <p:nvSpPr>
            <p:cNvPr id="74" name="Text Box 62"/>
            <p:cNvSpPr txBox="1">
              <a:spLocks noChangeArrowheads="1"/>
            </p:cNvSpPr>
            <p:nvPr/>
          </p:nvSpPr>
          <p:spPr bwMode="auto">
            <a:xfrm>
              <a:off x="2638894" y="2393951"/>
              <a:ext cx="32733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dirty="0"/>
                <a:t>AC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408130" y="3793299"/>
            <a:ext cx="2881543" cy="1085850"/>
            <a:chOff x="1154113" y="2393951"/>
            <a:chExt cx="2881543" cy="1085850"/>
          </a:xfrm>
        </p:grpSpPr>
        <p:sp>
          <p:nvSpPr>
            <p:cNvPr id="96" name="Oval 44"/>
            <p:cNvSpPr>
              <a:spLocks noChangeArrowheads="1"/>
            </p:cNvSpPr>
            <p:nvPr/>
          </p:nvSpPr>
          <p:spPr bwMode="auto">
            <a:xfrm>
              <a:off x="2630490" y="2395539"/>
              <a:ext cx="365125" cy="274637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7" name="Line 45"/>
            <p:cNvSpPr>
              <a:spLocks noChangeShapeType="1"/>
            </p:cNvSpPr>
            <p:nvPr/>
          </p:nvSpPr>
          <p:spPr bwMode="auto">
            <a:xfrm>
              <a:off x="2814638" y="2736851"/>
              <a:ext cx="0" cy="4079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Line 46"/>
            <p:cNvSpPr>
              <a:spLocks noChangeShapeType="1"/>
            </p:cNvSpPr>
            <p:nvPr/>
          </p:nvSpPr>
          <p:spPr bwMode="auto">
            <a:xfrm rot="-2304652">
              <a:off x="3170239" y="2692400"/>
              <a:ext cx="1587" cy="406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Line 47"/>
            <p:cNvSpPr>
              <a:spLocks noChangeShapeType="1"/>
            </p:cNvSpPr>
            <p:nvPr/>
          </p:nvSpPr>
          <p:spPr bwMode="auto">
            <a:xfrm rot="2339460">
              <a:off x="2471740" y="2693990"/>
              <a:ext cx="1587" cy="4095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Oval 48"/>
            <p:cNvSpPr>
              <a:spLocks noChangeArrowheads="1"/>
            </p:cNvSpPr>
            <p:nvPr/>
          </p:nvSpPr>
          <p:spPr bwMode="auto">
            <a:xfrm>
              <a:off x="1154113" y="3208338"/>
              <a:ext cx="366712" cy="271463"/>
            </a:xfrm>
            <a:prstGeom prst="ellipse">
              <a:avLst/>
            </a:prstGeom>
            <a:solidFill>
              <a:srgbClr val="FF00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1" name="Oval 49"/>
            <p:cNvSpPr>
              <a:spLocks noChangeArrowheads="1"/>
            </p:cNvSpPr>
            <p:nvPr/>
          </p:nvSpPr>
          <p:spPr bwMode="auto">
            <a:xfrm>
              <a:off x="1627188" y="3208338"/>
              <a:ext cx="366712" cy="271463"/>
            </a:xfrm>
            <a:prstGeom prst="ellipse">
              <a:avLst/>
            </a:prstGeom>
            <a:solidFill>
              <a:srgbClr val="3366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2" name="Oval 50"/>
            <p:cNvSpPr>
              <a:spLocks noChangeArrowheads="1"/>
            </p:cNvSpPr>
            <p:nvPr/>
          </p:nvSpPr>
          <p:spPr bwMode="auto">
            <a:xfrm>
              <a:off x="2120900" y="3208338"/>
              <a:ext cx="368300" cy="271463"/>
            </a:xfrm>
            <a:prstGeom prst="ellipse">
              <a:avLst/>
            </a:prstGeom>
            <a:solidFill>
              <a:srgbClr val="FF00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3" name="Oval 51"/>
            <p:cNvSpPr>
              <a:spLocks noChangeArrowheads="1"/>
            </p:cNvSpPr>
            <p:nvPr/>
          </p:nvSpPr>
          <p:spPr bwMode="auto">
            <a:xfrm>
              <a:off x="2608265" y="3208338"/>
              <a:ext cx="365125" cy="271463"/>
            </a:xfrm>
            <a:prstGeom prst="ellipse">
              <a:avLst/>
            </a:prstGeom>
            <a:solidFill>
              <a:srgbClr val="3366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baseline="30000"/>
            </a:p>
          </p:txBody>
        </p:sp>
        <p:sp>
          <p:nvSpPr>
            <p:cNvPr id="104" name="Oval 52"/>
            <p:cNvSpPr>
              <a:spLocks noChangeArrowheads="1"/>
            </p:cNvSpPr>
            <p:nvPr/>
          </p:nvSpPr>
          <p:spPr bwMode="auto">
            <a:xfrm>
              <a:off x="3108327" y="3208338"/>
              <a:ext cx="365125" cy="271463"/>
            </a:xfrm>
            <a:prstGeom prst="ellipse">
              <a:avLst/>
            </a:prstGeom>
            <a:solidFill>
              <a:srgbClr val="FF00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5" name="Oval 53"/>
            <p:cNvSpPr>
              <a:spLocks noChangeArrowheads="1"/>
            </p:cNvSpPr>
            <p:nvPr/>
          </p:nvSpPr>
          <p:spPr bwMode="auto">
            <a:xfrm>
              <a:off x="3640138" y="3208338"/>
              <a:ext cx="366712" cy="271463"/>
            </a:xfrm>
            <a:prstGeom prst="ellipse">
              <a:avLst/>
            </a:prstGeom>
            <a:solidFill>
              <a:srgbClr val="3366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6" name="Text Box 54"/>
            <p:cNvSpPr txBox="1">
              <a:spLocks noChangeArrowheads="1"/>
            </p:cNvSpPr>
            <p:nvPr/>
          </p:nvSpPr>
          <p:spPr bwMode="auto">
            <a:xfrm>
              <a:off x="1199965" y="3149601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2</a:t>
              </a:r>
              <a:r>
                <a:rPr lang="en-US" sz="1400" baseline="30000"/>
                <a:t>o</a:t>
              </a:r>
            </a:p>
          </p:txBody>
        </p:sp>
        <p:sp>
          <p:nvSpPr>
            <p:cNvPr id="107" name="Text Box 55"/>
            <p:cNvSpPr txBox="1">
              <a:spLocks noChangeArrowheads="1"/>
            </p:cNvSpPr>
            <p:nvPr/>
          </p:nvSpPr>
          <p:spPr bwMode="auto">
            <a:xfrm>
              <a:off x="1695265" y="3160714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1</a:t>
              </a:r>
              <a:r>
                <a:rPr lang="en-US" sz="1400" baseline="30000"/>
                <a:t>o</a:t>
              </a:r>
            </a:p>
          </p:txBody>
        </p:sp>
        <p:sp>
          <p:nvSpPr>
            <p:cNvPr id="108" name="Text Box 56"/>
            <p:cNvSpPr txBox="1">
              <a:spLocks noChangeArrowheads="1"/>
            </p:cNvSpPr>
            <p:nvPr/>
          </p:nvSpPr>
          <p:spPr bwMode="auto">
            <a:xfrm>
              <a:off x="3697102" y="3160714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1</a:t>
              </a:r>
              <a:r>
                <a:rPr lang="en-US" sz="1400" baseline="30000"/>
                <a:t>o</a:t>
              </a:r>
            </a:p>
          </p:txBody>
        </p:sp>
        <p:sp>
          <p:nvSpPr>
            <p:cNvPr id="109" name="Text Box 57"/>
            <p:cNvSpPr txBox="1">
              <a:spLocks noChangeArrowheads="1"/>
            </p:cNvSpPr>
            <p:nvPr/>
          </p:nvSpPr>
          <p:spPr bwMode="auto">
            <a:xfrm>
              <a:off x="2657290" y="3171826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/>
                <a:t>1</a:t>
              </a:r>
              <a:r>
                <a:rPr lang="en-US" sz="1400" baseline="30000" dirty="0"/>
                <a:t>o</a:t>
              </a:r>
            </a:p>
          </p:txBody>
        </p:sp>
        <p:sp>
          <p:nvSpPr>
            <p:cNvPr id="110" name="Text Box 58"/>
            <p:cNvSpPr txBox="1">
              <a:spLocks noChangeArrowheads="1"/>
            </p:cNvSpPr>
            <p:nvPr/>
          </p:nvSpPr>
          <p:spPr bwMode="auto">
            <a:xfrm>
              <a:off x="3151796" y="3149601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2</a:t>
              </a:r>
              <a:r>
                <a:rPr lang="en-US" sz="1400" baseline="30000"/>
                <a:t>o</a:t>
              </a:r>
            </a:p>
          </p:txBody>
        </p:sp>
        <p:sp>
          <p:nvSpPr>
            <p:cNvPr id="111" name="Text Box 59"/>
            <p:cNvSpPr txBox="1">
              <a:spLocks noChangeArrowheads="1"/>
            </p:cNvSpPr>
            <p:nvPr/>
          </p:nvSpPr>
          <p:spPr bwMode="auto">
            <a:xfrm>
              <a:off x="2161990" y="3160714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2</a:t>
              </a:r>
              <a:r>
                <a:rPr lang="en-US" sz="1400" baseline="30000"/>
                <a:t>o</a:t>
              </a:r>
            </a:p>
          </p:txBody>
        </p:sp>
        <p:sp>
          <p:nvSpPr>
            <p:cNvPr id="113" name="Text Box 62"/>
            <p:cNvSpPr txBox="1">
              <a:spLocks noChangeArrowheads="1"/>
            </p:cNvSpPr>
            <p:nvPr/>
          </p:nvSpPr>
          <p:spPr bwMode="auto">
            <a:xfrm>
              <a:off x="2638894" y="2393951"/>
              <a:ext cx="32733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dirty="0"/>
                <a:t>AC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7408130" y="5169716"/>
            <a:ext cx="2881543" cy="1085850"/>
            <a:chOff x="1154113" y="2393951"/>
            <a:chExt cx="2881543" cy="1085850"/>
          </a:xfrm>
        </p:grpSpPr>
        <p:sp>
          <p:nvSpPr>
            <p:cNvPr id="134" name="Oval 44"/>
            <p:cNvSpPr>
              <a:spLocks noChangeArrowheads="1"/>
            </p:cNvSpPr>
            <p:nvPr/>
          </p:nvSpPr>
          <p:spPr bwMode="auto">
            <a:xfrm>
              <a:off x="2630490" y="2395539"/>
              <a:ext cx="365125" cy="274637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5" name="Line 45"/>
            <p:cNvSpPr>
              <a:spLocks noChangeShapeType="1"/>
            </p:cNvSpPr>
            <p:nvPr/>
          </p:nvSpPr>
          <p:spPr bwMode="auto">
            <a:xfrm>
              <a:off x="2814638" y="2736851"/>
              <a:ext cx="0" cy="4079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6" name="Line 46"/>
            <p:cNvSpPr>
              <a:spLocks noChangeShapeType="1"/>
            </p:cNvSpPr>
            <p:nvPr/>
          </p:nvSpPr>
          <p:spPr bwMode="auto">
            <a:xfrm rot="-2304652">
              <a:off x="3170239" y="2692400"/>
              <a:ext cx="1587" cy="406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7" name="Line 47"/>
            <p:cNvSpPr>
              <a:spLocks noChangeShapeType="1"/>
            </p:cNvSpPr>
            <p:nvPr/>
          </p:nvSpPr>
          <p:spPr bwMode="auto">
            <a:xfrm rot="2339460">
              <a:off x="2471740" y="2693990"/>
              <a:ext cx="1587" cy="4095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8" name="Oval 48"/>
            <p:cNvSpPr>
              <a:spLocks noChangeArrowheads="1"/>
            </p:cNvSpPr>
            <p:nvPr/>
          </p:nvSpPr>
          <p:spPr bwMode="auto">
            <a:xfrm>
              <a:off x="1154113" y="3208338"/>
              <a:ext cx="366712" cy="271463"/>
            </a:xfrm>
            <a:prstGeom prst="ellipse">
              <a:avLst/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9" name="Oval 49"/>
            <p:cNvSpPr>
              <a:spLocks noChangeArrowheads="1"/>
            </p:cNvSpPr>
            <p:nvPr/>
          </p:nvSpPr>
          <p:spPr bwMode="auto">
            <a:xfrm>
              <a:off x="1627188" y="3208338"/>
              <a:ext cx="366712" cy="271463"/>
            </a:xfrm>
            <a:prstGeom prst="ellipse">
              <a:avLst/>
            </a:prstGeom>
            <a:solidFill>
              <a:srgbClr val="FF00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0" name="Oval 50"/>
            <p:cNvSpPr>
              <a:spLocks noChangeArrowheads="1"/>
            </p:cNvSpPr>
            <p:nvPr/>
          </p:nvSpPr>
          <p:spPr bwMode="auto">
            <a:xfrm>
              <a:off x="2120900" y="3208338"/>
              <a:ext cx="368300" cy="271463"/>
            </a:xfrm>
            <a:prstGeom prst="ellipse">
              <a:avLst/>
            </a:prstGeom>
            <a:solidFill>
              <a:srgbClr val="FF00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1" name="Oval 51"/>
            <p:cNvSpPr>
              <a:spLocks noChangeArrowheads="1"/>
            </p:cNvSpPr>
            <p:nvPr/>
          </p:nvSpPr>
          <p:spPr bwMode="auto">
            <a:xfrm>
              <a:off x="2608265" y="3208338"/>
              <a:ext cx="365125" cy="271463"/>
            </a:xfrm>
            <a:prstGeom prst="ellipse">
              <a:avLst/>
            </a:prstGeom>
            <a:solidFill>
              <a:srgbClr val="3366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baseline="30000"/>
            </a:p>
          </p:txBody>
        </p:sp>
        <p:sp>
          <p:nvSpPr>
            <p:cNvPr id="142" name="Oval 52"/>
            <p:cNvSpPr>
              <a:spLocks noChangeArrowheads="1"/>
            </p:cNvSpPr>
            <p:nvPr/>
          </p:nvSpPr>
          <p:spPr bwMode="auto">
            <a:xfrm>
              <a:off x="3108327" y="3208338"/>
              <a:ext cx="365125" cy="271463"/>
            </a:xfrm>
            <a:prstGeom prst="ellipse">
              <a:avLst/>
            </a:prstGeom>
            <a:solidFill>
              <a:srgbClr val="FF00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3" name="Oval 53"/>
            <p:cNvSpPr>
              <a:spLocks noChangeArrowheads="1"/>
            </p:cNvSpPr>
            <p:nvPr/>
          </p:nvSpPr>
          <p:spPr bwMode="auto">
            <a:xfrm>
              <a:off x="3640138" y="3208338"/>
              <a:ext cx="366712" cy="271463"/>
            </a:xfrm>
            <a:prstGeom prst="ellipse">
              <a:avLst/>
            </a:prstGeom>
            <a:solidFill>
              <a:srgbClr val="3366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4" name="Text Box 54"/>
            <p:cNvSpPr txBox="1">
              <a:spLocks noChangeArrowheads="1"/>
            </p:cNvSpPr>
            <p:nvPr/>
          </p:nvSpPr>
          <p:spPr bwMode="auto">
            <a:xfrm>
              <a:off x="1199965" y="3149601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/>
                <a:t>1</a:t>
              </a:r>
              <a:r>
                <a:rPr lang="en-US" sz="1400" baseline="30000" dirty="0"/>
                <a:t>o</a:t>
              </a:r>
            </a:p>
          </p:txBody>
        </p:sp>
        <p:sp>
          <p:nvSpPr>
            <p:cNvPr id="145" name="Text Box 55"/>
            <p:cNvSpPr txBox="1">
              <a:spLocks noChangeArrowheads="1"/>
            </p:cNvSpPr>
            <p:nvPr/>
          </p:nvSpPr>
          <p:spPr bwMode="auto">
            <a:xfrm>
              <a:off x="1695265" y="3160714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/>
                <a:t>2</a:t>
              </a:r>
              <a:r>
                <a:rPr lang="en-US" sz="1400" baseline="30000" dirty="0"/>
                <a:t>o</a:t>
              </a:r>
            </a:p>
          </p:txBody>
        </p:sp>
        <p:sp>
          <p:nvSpPr>
            <p:cNvPr id="146" name="Text Box 56"/>
            <p:cNvSpPr txBox="1">
              <a:spLocks noChangeArrowheads="1"/>
            </p:cNvSpPr>
            <p:nvPr/>
          </p:nvSpPr>
          <p:spPr bwMode="auto">
            <a:xfrm>
              <a:off x="3697102" y="3160714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/>
                <a:t>1</a:t>
              </a:r>
              <a:r>
                <a:rPr lang="en-US" sz="1400" baseline="30000" dirty="0"/>
                <a:t>o</a:t>
              </a:r>
            </a:p>
          </p:txBody>
        </p:sp>
        <p:sp>
          <p:nvSpPr>
            <p:cNvPr id="147" name="Text Box 57"/>
            <p:cNvSpPr txBox="1">
              <a:spLocks noChangeArrowheads="1"/>
            </p:cNvSpPr>
            <p:nvPr/>
          </p:nvSpPr>
          <p:spPr bwMode="auto">
            <a:xfrm>
              <a:off x="2657290" y="3171826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/>
                <a:t>1</a:t>
              </a:r>
              <a:r>
                <a:rPr lang="en-US" sz="1400" baseline="30000" dirty="0"/>
                <a:t>o</a:t>
              </a:r>
            </a:p>
          </p:txBody>
        </p:sp>
        <p:sp>
          <p:nvSpPr>
            <p:cNvPr id="148" name="Text Box 58"/>
            <p:cNvSpPr txBox="1">
              <a:spLocks noChangeArrowheads="1"/>
            </p:cNvSpPr>
            <p:nvPr/>
          </p:nvSpPr>
          <p:spPr bwMode="auto">
            <a:xfrm>
              <a:off x="3151796" y="3149601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2</a:t>
              </a:r>
              <a:r>
                <a:rPr lang="en-US" sz="1400" baseline="30000"/>
                <a:t>o</a:t>
              </a:r>
            </a:p>
          </p:txBody>
        </p:sp>
        <p:sp>
          <p:nvSpPr>
            <p:cNvPr id="149" name="Text Box 59"/>
            <p:cNvSpPr txBox="1">
              <a:spLocks noChangeArrowheads="1"/>
            </p:cNvSpPr>
            <p:nvPr/>
          </p:nvSpPr>
          <p:spPr bwMode="auto">
            <a:xfrm>
              <a:off x="2161990" y="3160714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2</a:t>
              </a:r>
              <a:r>
                <a:rPr lang="en-US" sz="1400" baseline="30000"/>
                <a:t>o</a:t>
              </a:r>
            </a:p>
          </p:txBody>
        </p:sp>
        <p:sp>
          <p:nvSpPr>
            <p:cNvPr id="150" name="Text Box 62"/>
            <p:cNvSpPr txBox="1">
              <a:spLocks noChangeArrowheads="1"/>
            </p:cNvSpPr>
            <p:nvPr/>
          </p:nvSpPr>
          <p:spPr bwMode="auto">
            <a:xfrm>
              <a:off x="2638894" y="2393951"/>
              <a:ext cx="32733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dirty="0"/>
                <a:t>AC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7408130" y="2615356"/>
            <a:ext cx="2881543" cy="1085850"/>
            <a:chOff x="1154113" y="2393951"/>
            <a:chExt cx="2881543" cy="1085850"/>
          </a:xfrm>
        </p:grpSpPr>
        <p:sp>
          <p:nvSpPr>
            <p:cNvPr id="158" name="Oval 44"/>
            <p:cNvSpPr>
              <a:spLocks noChangeArrowheads="1"/>
            </p:cNvSpPr>
            <p:nvPr/>
          </p:nvSpPr>
          <p:spPr bwMode="auto">
            <a:xfrm>
              <a:off x="2630490" y="2395539"/>
              <a:ext cx="365125" cy="274637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9" name="Line 45"/>
            <p:cNvSpPr>
              <a:spLocks noChangeShapeType="1"/>
            </p:cNvSpPr>
            <p:nvPr/>
          </p:nvSpPr>
          <p:spPr bwMode="auto">
            <a:xfrm>
              <a:off x="2814638" y="2736851"/>
              <a:ext cx="0" cy="4079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0" name="Line 46"/>
            <p:cNvSpPr>
              <a:spLocks noChangeShapeType="1"/>
            </p:cNvSpPr>
            <p:nvPr/>
          </p:nvSpPr>
          <p:spPr bwMode="auto">
            <a:xfrm rot="-2304652">
              <a:off x="3170239" y="2692400"/>
              <a:ext cx="1587" cy="406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1" name="Line 47"/>
            <p:cNvSpPr>
              <a:spLocks noChangeShapeType="1"/>
            </p:cNvSpPr>
            <p:nvPr/>
          </p:nvSpPr>
          <p:spPr bwMode="auto">
            <a:xfrm rot="2339460">
              <a:off x="2471740" y="2693990"/>
              <a:ext cx="1587" cy="4095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2" name="Oval 48"/>
            <p:cNvSpPr>
              <a:spLocks noChangeArrowheads="1"/>
            </p:cNvSpPr>
            <p:nvPr/>
          </p:nvSpPr>
          <p:spPr bwMode="auto">
            <a:xfrm>
              <a:off x="1154113" y="3208338"/>
              <a:ext cx="366712" cy="271463"/>
            </a:xfrm>
            <a:prstGeom prst="ellipse">
              <a:avLst/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3" name="Oval 49"/>
            <p:cNvSpPr>
              <a:spLocks noChangeArrowheads="1"/>
            </p:cNvSpPr>
            <p:nvPr/>
          </p:nvSpPr>
          <p:spPr bwMode="auto">
            <a:xfrm>
              <a:off x="1627188" y="3208338"/>
              <a:ext cx="366712" cy="271463"/>
            </a:xfrm>
            <a:prstGeom prst="ellipse">
              <a:avLst/>
            </a:prstGeom>
            <a:solidFill>
              <a:srgbClr val="3366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4" name="Oval 50"/>
            <p:cNvSpPr>
              <a:spLocks noChangeArrowheads="1"/>
            </p:cNvSpPr>
            <p:nvPr/>
          </p:nvSpPr>
          <p:spPr bwMode="auto">
            <a:xfrm>
              <a:off x="2120900" y="3208338"/>
              <a:ext cx="368300" cy="271463"/>
            </a:xfrm>
            <a:prstGeom prst="ellipse">
              <a:avLst/>
            </a:prstGeom>
            <a:solidFill>
              <a:srgbClr val="FF00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5" name="Oval 51"/>
            <p:cNvSpPr>
              <a:spLocks noChangeArrowheads="1"/>
            </p:cNvSpPr>
            <p:nvPr/>
          </p:nvSpPr>
          <p:spPr bwMode="auto">
            <a:xfrm>
              <a:off x="2608265" y="3208338"/>
              <a:ext cx="365125" cy="271463"/>
            </a:xfrm>
            <a:prstGeom prst="ellipse">
              <a:avLst/>
            </a:prstGeom>
            <a:solidFill>
              <a:srgbClr val="3366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baseline="30000"/>
            </a:p>
          </p:txBody>
        </p:sp>
        <p:sp>
          <p:nvSpPr>
            <p:cNvPr id="166" name="Oval 52"/>
            <p:cNvSpPr>
              <a:spLocks noChangeArrowheads="1"/>
            </p:cNvSpPr>
            <p:nvPr/>
          </p:nvSpPr>
          <p:spPr bwMode="auto">
            <a:xfrm>
              <a:off x="3108327" y="3208338"/>
              <a:ext cx="365125" cy="271463"/>
            </a:xfrm>
            <a:prstGeom prst="ellipse">
              <a:avLst/>
            </a:prstGeom>
            <a:solidFill>
              <a:srgbClr val="FF00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7" name="Oval 53"/>
            <p:cNvSpPr>
              <a:spLocks noChangeArrowheads="1"/>
            </p:cNvSpPr>
            <p:nvPr/>
          </p:nvSpPr>
          <p:spPr bwMode="auto">
            <a:xfrm>
              <a:off x="3640138" y="3208338"/>
              <a:ext cx="366712" cy="271463"/>
            </a:xfrm>
            <a:prstGeom prst="ellipse">
              <a:avLst/>
            </a:prstGeom>
            <a:solidFill>
              <a:srgbClr val="3366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8" name="Text Box 54"/>
            <p:cNvSpPr txBox="1">
              <a:spLocks noChangeArrowheads="1"/>
            </p:cNvSpPr>
            <p:nvPr/>
          </p:nvSpPr>
          <p:spPr bwMode="auto">
            <a:xfrm>
              <a:off x="1199965" y="3149601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/>
                <a:t>1</a:t>
              </a:r>
              <a:r>
                <a:rPr lang="en-US" sz="1400" baseline="30000" dirty="0"/>
                <a:t>o</a:t>
              </a:r>
            </a:p>
          </p:txBody>
        </p:sp>
        <p:sp>
          <p:nvSpPr>
            <p:cNvPr id="169" name="Text Box 55"/>
            <p:cNvSpPr txBox="1">
              <a:spLocks noChangeArrowheads="1"/>
            </p:cNvSpPr>
            <p:nvPr/>
          </p:nvSpPr>
          <p:spPr bwMode="auto">
            <a:xfrm>
              <a:off x="1695265" y="3160714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1</a:t>
              </a:r>
              <a:r>
                <a:rPr lang="en-US" sz="1400" baseline="30000"/>
                <a:t>o</a:t>
              </a:r>
            </a:p>
          </p:txBody>
        </p:sp>
        <p:sp>
          <p:nvSpPr>
            <p:cNvPr id="170" name="Text Box 56"/>
            <p:cNvSpPr txBox="1">
              <a:spLocks noChangeArrowheads="1"/>
            </p:cNvSpPr>
            <p:nvPr/>
          </p:nvSpPr>
          <p:spPr bwMode="auto">
            <a:xfrm>
              <a:off x="3697102" y="3160714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1</a:t>
              </a:r>
              <a:r>
                <a:rPr lang="en-US" sz="1400" baseline="30000"/>
                <a:t>o</a:t>
              </a:r>
            </a:p>
          </p:txBody>
        </p:sp>
        <p:sp>
          <p:nvSpPr>
            <p:cNvPr id="171" name="Text Box 57"/>
            <p:cNvSpPr txBox="1">
              <a:spLocks noChangeArrowheads="1"/>
            </p:cNvSpPr>
            <p:nvPr/>
          </p:nvSpPr>
          <p:spPr bwMode="auto">
            <a:xfrm>
              <a:off x="2657290" y="3171826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/>
                <a:t>1</a:t>
              </a:r>
              <a:r>
                <a:rPr lang="en-US" sz="1400" baseline="30000" dirty="0"/>
                <a:t>o</a:t>
              </a:r>
            </a:p>
          </p:txBody>
        </p:sp>
        <p:sp>
          <p:nvSpPr>
            <p:cNvPr id="172" name="Text Box 58"/>
            <p:cNvSpPr txBox="1">
              <a:spLocks noChangeArrowheads="1"/>
            </p:cNvSpPr>
            <p:nvPr/>
          </p:nvSpPr>
          <p:spPr bwMode="auto">
            <a:xfrm>
              <a:off x="3151796" y="3149601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2</a:t>
              </a:r>
              <a:r>
                <a:rPr lang="en-US" sz="1400" baseline="30000"/>
                <a:t>o</a:t>
              </a:r>
            </a:p>
          </p:txBody>
        </p:sp>
        <p:sp>
          <p:nvSpPr>
            <p:cNvPr id="173" name="Text Box 59"/>
            <p:cNvSpPr txBox="1">
              <a:spLocks noChangeArrowheads="1"/>
            </p:cNvSpPr>
            <p:nvPr/>
          </p:nvSpPr>
          <p:spPr bwMode="auto">
            <a:xfrm>
              <a:off x="2161990" y="3160714"/>
              <a:ext cx="3385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2</a:t>
              </a:r>
              <a:r>
                <a:rPr lang="en-US" sz="1400" baseline="30000"/>
                <a:t>o</a:t>
              </a:r>
            </a:p>
          </p:txBody>
        </p:sp>
        <p:sp>
          <p:nvSpPr>
            <p:cNvPr id="174" name="Text Box 62"/>
            <p:cNvSpPr txBox="1">
              <a:spLocks noChangeArrowheads="1"/>
            </p:cNvSpPr>
            <p:nvPr/>
          </p:nvSpPr>
          <p:spPr bwMode="auto">
            <a:xfrm>
              <a:off x="2638894" y="2393951"/>
              <a:ext cx="32733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dirty="0"/>
                <a:t>AC</a:t>
              </a:r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8240779" y="6526140"/>
            <a:ext cx="375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Hall et al, Royal Society Interface 2014</a:t>
            </a:r>
          </a:p>
        </p:txBody>
      </p:sp>
    </p:spTree>
    <p:extLst>
      <p:ext uri="{BB962C8B-B14F-4D97-AF65-F5344CB8AC3E}">
        <p14:creationId xmlns:p14="http://schemas.microsoft.com/office/powerpoint/2010/main" val="3434337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Cycles in cell fate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Dicty</a:t>
            </a:r>
            <a:r>
              <a:rPr lang="en-GB" dirty="0"/>
              <a:t> is single cell when in a fed state, with low </a:t>
            </a:r>
            <a:r>
              <a:rPr lang="en-GB" dirty="0" err="1"/>
              <a:t>cAMP</a:t>
            </a:r>
            <a:r>
              <a:rPr lang="en-GB" dirty="0"/>
              <a:t> production</a:t>
            </a:r>
          </a:p>
          <a:p>
            <a:pPr lvl="1"/>
            <a:r>
              <a:rPr lang="en-GB" dirty="0" err="1"/>
              <a:t>Fixpoint</a:t>
            </a:r>
            <a:r>
              <a:rPr lang="en-GB" dirty="0"/>
              <a:t>/steady state</a:t>
            </a:r>
          </a:p>
          <a:p>
            <a:r>
              <a:rPr lang="en-GB" dirty="0"/>
              <a:t>In response to starvation, it generates waves of </a:t>
            </a:r>
            <a:r>
              <a:rPr lang="en-GB" dirty="0" err="1"/>
              <a:t>cAMP</a:t>
            </a:r>
            <a:r>
              <a:rPr lang="en-GB" dirty="0"/>
              <a:t> that trigger development</a:t>
            </a:r>
          </a:p>
          <a:p>
            <a:pPr lvl="1"/>
            <a:r>
              <a:rPr lang="en-GB" dirty="0"/>
              <a:t>Cycle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6476" y="1825625"/>
            <a:ext cx="3993047" cy="43513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78439" y="6488668"/>
            <a:ext cx="551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Hall and Fisher, Current Protocols in Bioinformatics, 2020</a:t>
            </a:r>
          </a:p>
        </p:txBody>
      </p:sp>
    </p:spTree>
    <p:extLst>
      <p:ext uri="{BB962C8B-B14F-4D97-AF65-F5344CB8AC3E}">
        <p14:creationId xmlns:p14="http://schemas.microsoft.com/office/powerpoint/2010/main" val="2233826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Model checking for biology</a:t>
            </a:r>
          </a:p>
          <a:p>
            <a:pPr lvl="1"/>
            <a:r>
              <a:rPr lang="en-GB" dirty="0"/>
              <a:t>Why</a:t>
            </a:r>
          </a:p>
          <a:p>
            <a:pPr lvl="1"/>
            <a:r>
              <a:rPr lang="en-GB" dirty="0"/>
              <a:t>How</a:t>
            </a:r>
          </a:p>
          <a:p>
            <a:pPr lvl="1"/>
            <a:endParaRPr lang="en-GB" dirty="0"/>
          </a:p>
          <a:p>
            <a:r>
              <a:rPr lang="en-GB" dirty="0"/>
              <a:t>Proof tools in BMA</a:t>
            </a:r>
          </a:p>
          <a:p>
            <a:pPr lvl="1"/>
            <a:r>
              <a:rPr lang="en-GB" dirty="0"/>
              <a:t>Stability</a:t>
            </a:r>
          </a:p>
          <a:p>
            <a:pPr lvl="1"/>
            <a:r>
              <a:rPr lang="en-GB" dirty="0"/>
              <a:t>LTL</a:t>
            </a:r>
          </a:p>
          <a:p>
            <a:endParaRPr lang="en-GB" dirty="0"/>
          </a:p>
          <a:p>
            <a:r>
              <a:rPr lang="en-GB" dirty="0"/>
              <a:t>Applications of model checking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174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(</a:t>
            </a:r>
            <a:r>
              <a:rPr lang="en-GB" dirty="0" err="1"/>
              <a:t>ToyModelStable</a:t>
            </a:r>
            <a:r>
              <a:rPr lang="en-GB" dirty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4154" y="1825625"/>
            <a:ext cx="4009691" cy="435133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Variables have default target function</a:t>
            </a:r>
          </a:p>
          <a:p>
            <a:r>
              <a:rPr lang="en-GB" dirty="0"/>
              <a:t>All range from zero to four</a:t>
            </a:r>
          </a:p>
        </p:txBody>
      </p:sp>
    </p:spTree>
    <p:extLst>
      <p:ext uri="{BB962C8B-B14F-4D97-AF65-F5344CB8AC3E}">
        <p14:creationId xmlns:p14="http://schemas.microsoft.com/office/powerpoint/2010/main" val="3234822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At each step</a:t>
            </a:r>
          </a:p>
          <a:p>
            <a:pPr lvl="1"/>
            <a:r>
              <a:rPr lang="en-GB" dirty="0"/>
              <a:t>Pick a variable</a:t>
            </a:r>
          </a:p>
          <a:p>
            <a:pPr lvl="1"/>
            <a:r>
              <a:rPr lang="en-GB" dirty="0"/>
              <a:t>From the ranges of its dependents, attempt to reduce the range </a:t>
            </a:r>
          </a:p>
          <a:p>
            <a:endParaRPr lang="en-GB" dirty="0"/>
          </a:p>
          <a:p>
            <a:r>
              <a:rPr lang="en-GB" dirty="0"/>
              <a:t>Iterate until either all ranges are a singleton, or ranges cannot be reduced further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264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877" y="4822346"/>
            <a:ext cx="10360245" cy="18278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76203" y="5237624"/>
            <a:ext cx="8351520" cy="1224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526927" y="5306533"/>
            <a:ext cx="7349189" cy="1224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378" y="1825625"/>
            <a:ext cx="2545066" cy="285479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69527" y="2299855"/>
            <a:ext cx="24150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ranges from 0-4</a:t>
            </a:r>
          </a:p>
          <a:p>
            <a:r>
              <a:rPr lang="en-GB" dirty="0"/>
              <a:t>T(a) = 0 – c</a:t>
            </a:r>
          </a:p>
          <a:p>
            <a:r>
              <a:rPr lang="en-GB" dirty="0"/>
              <a:t>c ranges from 0-4</a:t>
            </a:r>
          </a:p>
          <a:p>
            <a:r>
              <a:rPr lang="en-GB" b="1" dirty="0"/>
              <a:t>So</a:t>
            </a:r>
          </a:p>
          <a:p>
            <a:r>
              <a:rPr lang="en-GB" dirty="0"/>
              <a:t>a can only be equal to 0</a:t>
            </a:r>
          </a:p>
        </p:txBody>
      </p:sp>
    </p:spTree>
    <p:extLst>
      <p:ext uri="{BB962C8B-B14F-4D97-AF65-F5344CB8AC3E}">
        <p14:creationId xmlns:p14="http://schemas.microsoft.com/office/powerpoint/2010/main" val="100639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877" y="4822346"/>
            <a:ext cx="10360245" cy="18278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26927" y="5306533"/>
            <a:ext cx="7349189" cy="1224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129251" y="5293279"/>
            <a:ext cx="5813367" cy="1224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569527" y="2299855"/>
            <a:ext cx="24263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 ranges from 0-4</a:t>
            </a:r>
          </a:p>
          <a:p>
            <a:r>
              <a:rPr lang="en-GB" dirty="0"/>
              <a:t>T(b) = a</a:t>
            </a:r>
          </a:p>
          <a:p>
            <a:r>
              <a:rPr lang="en-GB" dirty="0"/>
              <a:t>a = 0 </a:t>
            </a:r>
            <a:r>
              <a:rPr lang="en-GB" i="1" dirty="0"/>
              <a:t>(previous step)</a:t>
            </a:r>
          </a:p>
          <a:p>
            <a:r>
              <a:rPr lang="en-GB" b="1" dirty="0"/>
              <a:t>So</a:t>
            </a:r>
          </a:p>
          <a:p>
            <a:r>
              <a:rPr lang="en-GB" dirty="0"/>
              <a:t>b can only be equal to 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29" y="1829120"/>
            <a:ext cx="2526258" cy="285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7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877" y="4822346"/>
            <a:ext cx="10360245" cy="18278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29251" y="5293279"/>
            <a:ext cx="5813367" cy="1224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569527" y="2299855"/>
            <a:ext cx="24022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 ranges from 0-4</a:t>
            </a:r>
          </a:p>
          <a:p>
            <a:r>
              <a:rPr lang="en-GB" dirty="0"/>
              <a:t>T(c) = b</a:t>
            </a:r>
          </a:p>
          <a:p>
            <a:r>
              <a:rPr lang="en-GB" dirty="0"/>
              <a:t>b = 0</a:t>
            </a:r>
          </a:p>
          <a:p>
            <a:r>
              <a:rPr lang="en-GB" b="1" dirty="0"/>
              <a:t>So</a:t>
            </a:r>
          </a:p>
          <a:p>
            <a:r>
              <a:rPr lang="en-GB" dirty="0"/>
              <a:t>c can only be equal to 0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27" y="1851436"/>
            <a:ext cx="2502461" cy="283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its not proved stable?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Does not imply instability</a:t>
            </a:r>
          </a:p>
          <a:p>
            <a:r>
              <a:rPr lang="en-GB" dirty="0"/>
              <a:t>In the tool, “further testing” runs a second test to determine what the endpoints are</a:t>
            </a:r>
          </a:p>
          <a:p>
            <a:endParaRPr lang="en-GB" dirty="0"/>
          </a:p>
          <a:p>
            <a:r>
              <a:rPr lang="en-GB" dirty="0"/>
              <a:t>This is assessed by using the reduced ranges from the first step and a Z3 query to search for </a:t>
            </a:r>
            <a:r>
              <a:rPr lang="en-GB" dirty="0" err="1"/>
              <a:t>fixpoints</a:t>
            </a:r>
            <a:r>
              <a:rPr lang="en-GB" dirty="0"/>
              <a:t> and cycles (covered in practical)</a:t>
            </a:r>
          </a:p>
        </p:txBody>
      </p:sp>
    </p:spTree>
    <p:extLst>
      <p:ext uri="{BB962C8B-B14F-4D97-AF65-F5344CB8AC3E}">
        <p14:creationId xmlns:p14="http://schemas.microsoft.com/office/powerpoint/2010/main" val="1419855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Z3 – what and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Practical introduction</a:t>
            </a:r>
          </a:p>
          <a:p>
            <a:endParaRPr lang="en-GB" dirty="0"/>
          </a:p>
          <a:p>
            <a:r>
              <a:rPr lang="en-GB" dirty="0"/>
              <a:t>Key features</a:t>
            </a:r>
          </a:p>
          <a:p>
            <a:pPr lvl="1"/>
            <a:r>
              <a:rPr lang="en-GB" dirty="0"/>
              <a:t>Speed</a:t>
            </a:r>
          </a:p>
          <a:p>
            <a:pPr lvl="1"/>
            <a:r>
              <a:rPr lang="en-GB" dirty="0"/>
              <a:t>“no algorithms” = Get what you ask for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278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Z3 Theorem Prover (SMT)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Define named variables in a range of types- Bool, </a:t>
            </a:r>
            <a:r>
              <a:rPr lang="en-GB" dirty="0" err="1"/>
              <a:t>Int</a:t>
            </a:r>
            <a:r>
              <a:rPr lang="en-GB" dirty="0"/>
              <a:t>, Float and others</a:t>
            </a:r>
          </a:p>
          <a:p>
            <a:r>
              <a:rPr lang="en-GB" dirty="0"/>
              <a:t>Define logical relationships that determine the variable states</a:t>
            </a:r>
          </a:p>
          <a:p>
            <a:endParaRPr lang="en-GB" dirty="0"/>
          </a:p>
          <a:p>
            <a:r>
              <a:rPr lang="en-GB" dirty="0"/>
              <a:t>From a set of assertions that link variables either returns “sat” or “</a:t>
            </a:r>
            <a:r>
              <a:rPr lang="en-GB" dirty="0" err="1"/>
              <a:t>unsat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There is a set of variable assignments (“model”) or there isn’t </a:t>
            </a:r>
          </a:p>
        </p:txBody>
      </p:sp>
    </p:spTree>
    <p:extLst>
      <p:ext uri="{BB962C8B-B14F-4D97-AF65-F5344CB8AC3E}">
        <p14:creationId xmlns:p14="http://schemas.microsoft.com/office/powerpoint/2010/main" val="3753953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Define a variable </a:t>
            </a:r>
          </a:p>
          <a:p>
            <a:pPr lvl="1"/>
            <a:r>
              <a:rPr lang="en-GB" dirty="0" err="1"/>
              <a:t>mkConstInt</a:t>
            </a:r>
            <a:r>
              <a:rPr lang="en-GB" dirty="0"/>
              <a:t>(A)</a:t>
            </a:r>
          </a:p>
          <a:p>
            <a:pPr lvl="1"/>
            <a:endParaRPr lang="en-GB" dirty="0"/>
          </a:p>
          <a:p>
            <a:r>
              <a:rPr lang="en-GB" dirty="0"/>
              <a:t>Add a constraint to the solver</a:t>
            </a:r>
          </a:p>
          <a:p>
            <a:pPr lvl="1"/>
            <a:r>
              <a:rPr lang="en-GB" dirty="0" err="1"/>
              <a:t>MkEqual</a:t>
            </a:r>
            <a:r>
              <a:rPr lang="en-GB" dirty="0"/>
              <a:t>(A,0)</a:t>
            </a:r>
          </a:p>
          <a:p>
            <a:pPr lvl="1"/>
            <a:endParaRPr lang="en-GB" dirty="0"/>
          </a:p>
          <a:p>
            <a:r>
              <a:rPr lang="en-GB" dirty="0"/>
              <a:t>Check</a:t>
            </a:r>
          </a:p>
          <a:p>
            <a:pPr lvl="1"/>
            <a:r>
              <a:rPr lang="en-GB" dirty="0"/>
              <a:t>Sat</a:t>
            </a:r>
          </a:p>
          <a:p>
            <a:pPr lvl="1"/>
            <a:r>
              <a:rPr lang="en-GB" dirty="0"/>
              <a:t>A = 0</a:t>
            </a:r>
          </a:p>
        </p:txBody>
      </p:sp>
    </p:spTree>
    <p:extLst>
      <p:ext uri="{BB962C8B-B14F-4D97-AF65-F5344CB8AC3E}">
        <p14:creationId xmlns:p14="http://schemas.microsoft.com/office/powerpoint/2010/main" val="4165002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Qualitative network (variable)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Define a single Z3 variable to represent a variable in the model, at a single time</a:t>
            </a:r>
          </a:p>
          <a:p>
            <a:pPr lvl="1"/>
            <a:r>
              <a:rPr lang="en-GB" dirty="0" err="1"/>
              <a:t>mkConstInt</a:t>
            </a:r>
            <a:r>
              <a:rPr lang="en-GB" dirty="0"/>
              <a:t>(A^0)</a:t>
            </a:r>
          </a:p>
          <a:p>
            <a:pPr lvl="1"/>
            <a:endParaRPr lang="en-GB" dirty="0"/>
          </a:p>
          <a:p>
            <a:r>
              <a:rPr lang="en-GB" dirty="0"/>
              <a:t>Restrict the variable to its range</a:t>
            </a:r>
          </a:p>
          <a:p>
            <a:pPr lvl="1"/>
            <a:r>
              <a:rPr lang="en-GB" dirty="0" err="1"/>
              <a:t>MkLt</a:t>
            </a:r>
            <a:r>
              <a:rPr lang="en-GB" dirty="0"/>
              <a:t>(A^0,N)</a:t>
            </a:r>
          </a:p>
          <a:p>
            <a:pPr lvl="1"/>
            <a:r>
              <a:rPr lang="en-GB" dirty="0" err="1"/>
              <a:t>MkGe</a:t>
            </a:r>
            <a:r>
              <a:rPr lang="en-GB" dirty="0"/>
              <a:t>(A^0,0)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7779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Robustness and rare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Biological systems are frequently characterised by robustness</a:t>
            </a:r>
          </a:p>
          <a:p>
            <a:pPr lvl="1"/>
            <a:r>
              <a:rPr lang="en-GB" dirty="0"/>
              <a:t>Homeostasis and equilibrium dominate cellular and biochemical systems</a:t>
            </a:r>
          </a:p>
          <a:p>
            <a:r>
              <a:rPr lang="en-GB" dirty="0"/>
              <a:t>Robustness underlines cellular function</a:t>
            </a:r>
          </a:p>
          <a:p>
            <a:endParaRPr lang="en-GB" dirty="0"/>
          </a:p>
          <a:p>
            <a:r>
              <a:rPr lang="en-GB" dirty="0"/>
              <a:t>Diseases are often associated with rare events</a:t>
            </a:r>
          </a:p>
          <a:p>
            <a:r>
              <a:rPr lang="en-GB" dirty="0"/>
              <a:t>Cancer is an exemplar of rare failure</a:t>
            </a:r>
          </a:p>
          <a:p>
            <a:pPr lvl="1"/>
            <a:r>
              <a:rPr lang="en-GB" dirty="0"/>
              <a:t>The wrong mutations occurring in exactly the wrong order</a:t>
            </a:r>
          </a:p>
          <a:p>
            <a:pPr lvl="1"/>
            <a:r>
              <a:rPr lang="en-GB" dirty="0"/>
              <a:t>1 in 70 trillion cells develop into cancer, over a lifetime</a:t>
            </a:r>
          </a:p>
          <a:p>
            <a:pPr lvl="1"/>
            <a:endParaRPr lang="en-GB" dirty="0"/>
          </a:p>
          <a:p>
            <a:r>
              <a:rPr lang="en-GB" dirty="0"/>
              <a:t>How to capture rare events? How to guarantee they don’t exist?</a:t>
            </a:r>
          </a:p>
        </p:txBody>
      </p:sp>
    </p:spTree>
    <p:extLst>
      <p:ext uri="{BB962C8B-B14F-4D97-AF65-F5344CB8AC3E}">
        <p14:creationId xmlns:p14="http://schemas.microsoft.com/office/powerpoint/2010/main" val="1883114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Qualitative network (update)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Define a second variable as before</a:t>
            </a:r>
          </a:p>
          <a:p>
            <a:pPr lvl="1"/>
            <a:r>
              <a:rPr lang="en-GB" dirty="0" err="1"/>
              <a:t>mkConstInt</a:t>
            </a:r>
            <a:r>
              <a:rPr lang="en-GB" dirty="0"/>
              <a:t>(A^1)</a:t>
            </a:r>
          </a:p>
          <a:p>
            <a:endParaRPr lang="en-GB" dirty="0"/>
          </a:p>
          <a:p>
            <a:r>
              <a:rPr lang="en-GB" dirty="0"/>
              <a:t>Define how it updates</a:t>
            </a:r>
          </a:p>
          <a:p>
            <a:pPr lvl="1"/>
            <a:r>
              <a:rPr lang="en-GB" dirty="0"/>
              <a:t>Calculate the target function from its dependents</a:t>
            </a:r>
          </a:p>
          <a:p>
            <a:pPr lvl="1"/>
            <a:r>
              <a:rPr lang="en-GB" dirty="0"/>
              <a:t>Define the value of the second variable in terms of the target function and the state (T)</a:t>
            </a:r>
          </a:p>
          <a:p>
            <a:pPr lvl="1"/>
            <a:endParaRPr lang="en-GB" dirty="0"/>
          </a:p>
          <a:p>
            <a:pPr lvl="1"/>
            <a:r>
              <a:rPr lang="en-GB" dirty="0" err="1"/>
              <a:t>mkImplies</a:t>
            </a:r>
            <a:r>
              <a:rPr lang="en-GB" dirty="0"/>
              <a:t>(</a:t>
            </a:r>
            <a:r>
              <a:rPr lang="en-GB" dirty="0" err="1"/>
              <a:t>mkEq</a:t>
            </a:r>
            <a:r>
              <a:rPr lang="en-GB" dirty="0"/>
              <a:t>(T,A^0),</a:t>
            </a:r>
            <a:r>
              <a:rPr lang="en-GB" dirty="0" err="1"/>
              <a:t>mkEq</a:t>
            </a:r>
            <a:r>
              <a:rPr lang="en-GB" dirty="0"/>
              <a:t>(A^0,A^1))</a:t>
            </a:r>
          </a:p>
          <a:p>
            <a:pPr lvl="1"/>
            <a:r>
              <a:rPr lang="en-GB" dirty="0" err="1"/>
              <a:t>mkImplies</a:t>
            </a:r>
            <a:r>
              <a:rPr lang="en-GB" dirty="0"/>
              <a:t>(</a:t>
            </a:r>
            <a:r>
              <a:rPr lang="en-GB" dirty="0" err="1"/>
              <a:t>mkGt</a:t>
            </a:r>
            <a:r>
              <a:rPr lang="en-GB" dirty="0"/>
              <a:t>(T,A^0),</a:t>
            </a:r>
            <a:r>
              <a:rPr lang="en-GB" dirty="0" err="1"/>
              <a:t>mkEq</a:t>
            </a:r>
            <a:r>
              <a:rPr lang="en-GB" dirty="0"/>
              <a:t>(A^0+1,A^1))…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5373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this work for searching for states?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Oval 4"/>
          <p:cNvSpPr/>
          <p:nvPr/>
        </p:nvSpPr>
        <p:spPr>
          <a:xfrm>
            <a:off x="3906982" y="3230878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7012478" y="323087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/>
          <p:cNvCxnSpPr>
            <a:stCxn id="5" idx="6"/>
            <a:endCxn id="6" idx="2"/>
          </p:cNvCxnSpPr>
          <p:nvPr/>
        </p:nvCxnSpPr>
        <p:spPr>
          <a:xfrm flipV="1">
            <a:off x="5142807" y="3848790"/>
            <a:ext cx="186967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06188" y="2569573"/>
            <a:ext cx="2837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 variables of the model at a single point in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76850" y="4352335"/>
            <a:ext cx="2837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relationships between two times (i.e. update)</a:t>
            </a:r>
          </a:p>
        </p:txBody>
      </p:sp>
    </p:spTree>
    <p:extLst>
      <p:ext uri="{BB962C8B-B14F-4D97-AF65-F5344CB8AC3E}">
        <p14:creationId xmlns:p14="http://schemas.microsoft.com/office/powerpoint/2010/main" val="3845421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Bifurcation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Oval 3"/>
          <p:cNvSpPr/>
          <p:nvPr/>
        </p:nvSpPr>
        <p:spPr>
          <a:xfrm>
            <a:off x="3114502" y="3230880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7395557" y="3230880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urved Connector 6"/>
          <p:cNvCxnSpPr>
            <a:stCxn id="4" idx="0"/>
            <a:endCxn id="4" idx="6"/>
          </p:cNvCxnSpPr>
          <p:nvPr/>
        </p:nvCxnSpPr>
        <p:spPr>
          <a:xfrm rot="16200000" flipH="1">
            <a:off x="3732414" y="3230880"/>
            <a:ext cx="617913" cy="617912"/>
          </a:xfrm>
          <a:prstGeom prst="curvedConnector4">
            <a:avLst>
              <a:gd name="adj1" fmla="val -36995"/>
              <a:gd name="adj2" fmla="val 136996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5" idx="0"/>
            <a:endCxn id="5" idx="6"/>
          </p:cNvCxnSpPr>
          <p:nvPr/>
        </p:nvCxnSpPr>
        <p:spPr>
          <a:xfrm rot="16200000" flipH="1">
            <a:off x="8013469" y="3230880"/>
            <a:ext cx="617913" cy="617912"/>
          </a:xfrm>
          <a:prstGeom prst="curvedConnector4">
            <a:avLst>
              <a:gd name="adj1" fmla="val -36995"/>
              <a:gd name="adj2" fmla="val 136996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Not Equal 9"/>
          <p:cNvSpPr/>
          <p:nvPr/>
        </p:nvSpPr>
        <p:spPr>
          <a:xfrm>
            <a:off x="5425440" y="3230879"/>
            <a:ext cx="1341120" cy="1152699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20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Oval 4"/>
          <p:cNvSpPr/>
          <p:nvPr/>
        </p:nvSpPr>
        <p:spPr>
          <a:xfrm>
            <a:off x="1972887" y="3241963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3962399" y="3241961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urved Connector 7"/>
          <p:cNvCxnSpPr>
            <a:stCxn id="5" idx="0"/>
            <a:endCxn id="5" idx="2"/>
          </p:cNvCxnSpPr>
          <p:nvPr/>
        </p:nvCxnSpPr>
        <p:spPr>
          <a:xfrm rot="16200000" flipH="1" flipV="1">
            <a:off x="1972887" y="3241962"/>
            <a:ext cx="617913" cy="617913"/>
          </a:xfrm>
          <a:prstGeom prst="curvedConnector4">
            <a:avLst>
              <a:gd name="adj1" fmla="val -36995"/>
              <a:gd name="adj2" fmla="val 136995"/>
            </a:avLst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ultiply 8"/>
          <p:cNvSpPr/>
          <p:nvPr/>
        </p:nvSpPr>
        <p:spPr>
          <a:xfrm>
            <a:off x="1490749" y="2780602"/>
            <a:ext cx="737062" cy="737062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>
            <a:stCxn id="6" idx="2"/>
            <a:endCxn id="5" idx="6"/>
          </p:cNvCxnSpPr>
          <p:nvPr/>
        </p:nvCxnSpPr>
        <p:spPr>
          <a:xfrm flipH="1">
            <a:off x="3208712" y="3859874"/>
            <a:ext cx="753687" cy="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5" idx="3"/>
            <a:endCxn id="6" idx="5"/>
          </p:cNvCxnSpPr>
          <p:nvPr/>
        </p:nvCxnSpPr>
        <p:spPr>
          <a:xfrm rot="5400000" flipH="1" flipV="1">
            <a:off x="3585554" y="2865118"/>
            <a:ext cx="2" cy="2863373"/>
          </a:xfrm>
          <a:prstGeom prst="curvedConnector3">
            <a:avLst>
              <a:gd name="adj1" fmla="val -204791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951911" y="3241961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/>
          <p:cNvCxnSpPr>
            <a:stCxn id="31" idx="2"/>
          </p:cNvCxnSpPr>
          <p:nvPr/>
        </p:nvCxnSpPr>
        <p:spPr>
          <a:xfrm flipH="1">
            <a:off x="5198224" y="3859874"/>
            <a:ext cx="753687" cy="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5" idx="3"/>
            <a:endCxn id="31" idx="5"/>
          </p:cNvCxnSpPr>
          <p:nvPr/>
        </p:nvCxnSpPr>
        <p:spPr>
          <a:xfrm rot="5400000" flipH="1" flipV="1">
            <a:off x="4580310" y="1870362"/>
            <a:ext cx="2" cy="4852885"/>
          </a:xfrm>
          <a:prstGeom prst="curvedConnector3">
            <a:avLst>
              <a:gd name="adj1" fmla="val -204791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7941423" y="3241961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Arrow Connector 40"/>
          <p:cNvCxnSpPr>
            <a:stCxn id="40" idx="2"/>
          </p:cNvCxnSpPr>
          <p:nvPr/>
        </p:nvCxnSpPr>
        <p:spPr>
          <a:xfrm flipH="1">
            <a:off x="7187736" y="3859874"/>
            <a:ext cx="753687" cy="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5" idx="3"/>
            <a:endCxn id="40" idx="5"/>
          </p:cNvCxnSpPr>
          <p:nvPr/>
        </p:nvCxnSpPr>
        <p:spPr>
          <a:xfrm rot="5400000" flipH="1" flipV="1">
            <a:off x="5575066" y="875606"/>
            <a:ext cx="2" cy="6842397"/>
          </a:xfrm>
          <a:prstGeom prst="curvedConnector3">
            <a:avLst>
              <a:gd name="adj1" fmla="val -204791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49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 animBg="1"/>
      <p:bldP spid="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5491942" y="3363884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urved Connector 5"/>
          <p:cNvCxnSpPr>
            <a:stCxn id="5" idx="0"/>
            <a:endCxn id="5" idx="6"/>
          </p:cNvCxnSpPr>
          <p:nvPr/>
        </p:nvCxnSpPr>
        <p:spPr>
          <a:xfrm rot="16200000" flipH="1">
            <a:off x="6109854" y="3363884"/>
            <a:ext cx="617913" cy="617912"/>
          </a:xfrm>
          <a:prstGeom prst="curvedConnector4">
            <a:avLst>
              <a:gd name="adj1" fmla="val -36995"/>
              <a:gd name="adj2" fmla="val 136996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416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Scalability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664" y="1825625"/>
            <a:ext cx="8118672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07287" y="523701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~2^17000</a:t>
            </a:r>
          </a:p>
        </p:txBody>
      </p:sp>
    </p:spTree>
    <p:extLst>
      <p:ext uri="{BB962C8B-B14F-4D97-AF65-F5344CB8AC3E}">
        <p14:creationId xmlns:p14="http://schemas.microsoft.com/office/powerpoint/2010/main" val="1412178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29" y="2116921"/>
            <a:ext cx="8982141" cy="26241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07287" y="5237018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~5^5000</a:t>
            </a:r>
          </a:p>
        </p:txBody>
      </p:sp>
    </p:spTree>
    <p:extLst>
      <p:ext uri="{BB962C8B-B14F-4D97-AF65-F5344CB8AC3E}">
        <p14:creationId xmlns:p14="http://schemas.microsoft.com/office/powerpoint/2010/main" val="894458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Temporal Logic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LTL allows users to “search” for simulations</a:t>
            </a:r>
          </a:p>
          <a:p>
            <a:pPr lvl="1"/>
            <a:r>
              <a:rPr lang="en-GB" dirty="0"/>
              <a:t>“Does this gene ever transiently become active?”</a:t>
            </a:r>
          </a:p>
          <a:p>
            <a:pPr lvl="1"/>
            <a:r>
              <a:rPr lang="en-GB" dirty="0"/>
              <a:t>“If this mutation is present, do cells ever become senescent?”</a:t>
            </a:r>
          </a:p>
          <a:p>
            <a:r>
              <a:rPr lang="en-GB" dirty="0"/>
              <a:t>Query and simulation length as inputs</a:t>
            </a:r>
          </a:p>
          <a:p>
            <a:r>
              <a:rPr lang="en-GB" dirty="0"/>
              <a:t>Returns example simulations </a:t>
            </a:r>
          </a:p>
          <a:p>
            <a:endParaRPr lang="en-GB" dirty="0"/>
          </a:p>
          <a:p>
            <a:r>
              <a:rPr lang="en-GB" dirty="0"/>
              <a:t>In BMA; three responses are generated from a single query</a:t>
            </a:r>
          </a:p>
          <a:p>
            <a:pPr lvl="1"/>
            <a:r>
              <a:rPr lang="en-GB" dirty="0"/>
              <a:t>This is true for all simulations (always)</a:t>
            </a:r>
          </a:p>
          <a:p>
            <a:pPr lvl="1"/>
            <a:r>
              <a:rPr lang="en-GB" dirty="0"/>
              <a:t>This is true for some simulations (sometimes)</a:t>
            </a:r>
          </a:p>
          <a:p>
            <a:pPr lvl="1"/>
            <a:r>
              <a:rPr lang="en-GB" dirty="0"/>
              <a:t>This is false for all simulations (never)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92643" y="6488668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Claessen</a:t>
            </a:r>
            <a:r>
              <a:rPr lang="en-GB" dirty="0"/>
              <a:t> et al, CAV 2013</a:t>
            </a:r>
          </a:p>
        </p:txBody>
      </p:sp>
    </p:spTree>
    <p:extLst>
      <p:ext uri="{BB962C8B-B14F-4D97-AF65-F5344CB8AC3E}">
        <p14:creationId xmlns:p14="http://schemas.microsoft.com/office/powerpoint/2010/main" val="118910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Example- negative feedforward loop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57372" y="1825625"/>
            <a:ext cx="3743256" cy="435133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Boolean network with default functions except </a:t>
            </a:r>
            <a:r>
              <a:rPr lang="en-GB" b="1" dirty="0"/>
              <a:t>In</a:t>
            </a:r>
            <a:r>
              <a:rPr lang="en-GB" dirty="0"/>
              <a:t>, which is set to constant 1 or 0</a:t>
            </a:r>
            <a:endParaRPr lang="en-GB" b="1" dirty="0"/>
          </a:p>
          <a:p>
            <a:r>
              <a:rPr lang="en-GB" b="1" dirty="0"/>
              <a:t>Out</a:t>
            </a:r>
            <a:r>
              <a:rPr lang="en-GB" dirty="0"/>
              <a:t> always eventually becomes 0 regardless of </a:t>
            </a:r>
            <a:r>
              <a:rPr lang="en-GB" b="1" dirty="0"/>
              <a:t>In</a:t>
            </a:r>
          </a:p>
          <a:p>
            <a:r>
              <a:rPr lang="en-GB" b="1" dirty="0"/>
              <a:t>Out</a:t>
            </a:r>
            <a:r>
              <a:rPr lang="en-GB" dirty="0"/>
              <a:t> can become 1 transiently if </a:t>
            </a:r>
            <a:r>
              <a:rPr lang="en-GB" b="1" dirty="0"/>
              <a:t>In</a:t>
            </a:r>
            <a:r>
              <a:rPr lang="en-GB" dirty="0"/>
              <a:t> is high and other components are 0</a:t>
            </a:r>
          </a:p>
        </p:txBody>
      </p:sp>
    </p:spTree>
    <p:extLst>
      <p:ext uri="{BB962C8B-B14F-4D97-AF65-F5344CB8AC3E}">
        <p14:creationId xmlns:p14="http://schemas.microsoft.com/office/powerpoint/2010/main" val="2686381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for transient activation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States describe the value of variables at points in time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Temporal operators </a:t>
            </a:r>
            <a:r>
              <a:rPr lang="en-GB"/>
              <a:t>and logical describe </a:t>
            </a:r>
            <a:r>
              <a:rPr lang="en-GB" dirty="0"/>
              <a:t>the relationship between states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05" y="2822075"/>
            <a:ext cx="3190898" cy="2200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030" y="3605642"/>
            <a:ext cx="4881598" cy="1143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379" y="4377348"/>
            <a:ext cx="3171848" cy="22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4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Cellular metabolism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2" t="7060" r="20605" b="49285"/>
          <a:stretch/>
        </p:blipFill>
        <p:spPr>
          <a:xfrm>
            <a:off x="2797483" y="1825625"/>
            <a:ext cx="65970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9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results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99156" y="2772258"/>
            <a:ext cx="4372007" cy="1471623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" r="48769" b="46810"/>
          <a:stretch/>
        </p:blipFill>
        <p:spPr>
          <a:xfrm>
            <a:off x="6639098" y="2407604"/>
            <a:ext cx="3740727" cy="1560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639" y="4069808"/>
            <a:ext cx="4938749" cy="1566874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3"/>
          <a:srcRect l="50936"/>
          <a:stretch/>
        </p:blipFill>
        <p:spPr>
          <a:xfrm>
            <a:off x="6744392" y="3967763"/>
            <a:ext cx="3530138" cy="289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00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Paradox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Truth</a:t>
            </a:r>
          </a:p>
        </p:txBody>
      </p:sp>
      <p:pic>
        <p:nvPicPr>
          <p:cNvPr id="12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344558" y="3790152"/>
            <a:ext cx="2838471" cy="1114433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063740" y="3875878"/>
            <a:ext cx="2709882" cy="94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82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Fundamental approach is a Z3 query</a:t>
            </a:r>
          </a:p>
          <a:p>
            <a:r>
              <a:rPr lang="en-GB" dirty="0"/>
              <a:t>Encodes the both the LTL query, and the transitions</a:t>
            </a:r>
          </a:p>
          <a:p>
            <a:r>
              <a:rPr lang="en-GB" dirty="0"/>
              <a:t>If this returns true, the query is negated and rerun</a:t>
            </a:r>
          </a:p>
          <a:p>
            <a:pPr lvl="1"/>
            <a:r>
              <a:rPr lang="en-GB" dirty="0"/>
              <a:t>True/True – Sometimes</a:t>
            </a:r>
          </a:p>
          <a:p>
            <a:pPr lvl="1"/>
            <a:r>
              <a:rPr lang="en-GB" dirty="0"/>
              <a:t>False/True – Never</a:t>
            </a:r>
          </a:p>
          <a:p>
            <a:pPr lvl="1"/>
            <a:r>
              <a:rPr lang="en-GB" dirty="0"/>
              <a:t>True/False – Always </a:t>
            </a:r>
          </a:p>
          <a:p>
            <a:endParaRPr lang="en-GB" dirty="0"/>
          </a:p>
          <a:p>
            <a:r>
              <a:rPr lang="en-GB" dirty="0"/>
              <a:t>To reduce state space for searching, a variant of the range-tightening is used</a:t>
            </a:r>
          </a:p>
        </p:txBody>
      </p:sp>
    </p:spTree>
    <p:extLst>
      <p:ext uri="{BB962C8B-B14F-4D97-AF65-F5344CB8AC3E}">
        <p14:creationId xmlns:p14="http://schemas.microsoft.com/office/powerpoint/2010/main" val="3949467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roup 267"/>
          <p:cNvGrpSpPr/>
          <p:nvPr/>
        </p:nvGrpSpPr>
        <p:grpSpPr>
          <a:xfrm>
            <a:off x="-743988" y="1191592"/>
            <a:ext cx="8383384" cy="2150225"/>
            <a:chOff x="-743988" y="1191592"/>
            <a:chExt cx="8383384" cy="2150225"/>
          </a:xfrm>
        </p:grpSpPr>
        <p:sp>
          <p:nvSpPr>
            <p:cNvPr id="183" name="Oval 182"/>
            <p:cNvSpPr/>
            <p:nvPr/>
          </p:nvSpPr>
          <p:spPr>
            <a:xfrm>
              <a:off x="5489171" y="1191592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Oval 183"/>
            <p:cNvSpPr/>
            <p:nvPr/>
          </p:nvSpPr>
          <p:spPr>
            <a:xfrm>
              <a:off x="5641571" y="1343992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Oval 184"/>
            <p:cNvSpPr/>
            <p:nvPr/>
          </p:nvSpPr>
          <p:spPr>
            <a:xfrm>
              <a:off x="5793971" y="1496392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/>
            <p:cNvSpPr/>
            <p:nvPr/>
          </p:nvSpPr>
          <p:spPr>
            <a:xfrm>
              <a:off x="5946371" y="1648792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Oval 186"/>
            <p:cNvSpPr/>
            <p:nvPr/>
          </p:nvSpPr>
          <p:spPr>
            <a:xfrm>
              <a:off x="6098771" y="1801192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Oval 187"/>
            <p:cNvSpPr/>
            <p:nvPr/>
          </p:nvSpPr>
          <p:spPr>
            <a:xfrm>
              <a:off x="6251171" y="1953592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Oval 188"/>
            <p:cNvSpPr/>
            <p:nvPr/>
          </p:nvSpPr>
          <p:spPr>
            <a:xfrm>
              <a:off x="6403571" y="2105992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Oval 211"/>
            <p:cNvSpPr/>
            <p:nvPr/>
          </p:nvSpPr>
          <p:spPr>
            <a:xfrm>
              <a:off x="2528455" y="1322031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Oval 212"/>
            <p:cNvSpPr/>
            <p:nvPr/>
          </p:nvSpPr>
          <p:spPr>
            <a:xfrm>
              <a:off x="2680855" y="1474431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Oval 213"/>
            <p:cNvSpPr/>
            <p:nvPr/>
          </p:nvSpPr>
          <p:spPr>
            <a:xfrm>
              <a:off x="2833255" y="1626831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Oval 214"/>
            <p:cNvSpPr/>
            <p:nvPr/>
          </p:nvSpPr>
          <p:spPr>
            <a:xfrm>
              <a:off x="2985655" y="1779231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Oval 215"/>
            <p:cNvSpPr/>
            <p:nvPr/>
          </p:nvSpPr>
          <p:spPr>
            <a:xfrm>
              <a:off x="3138055" y="1931631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Oval 238"/>
            <p:cNvSpPr/>
            <p:nvPr/>
          </p:nvSpPr>
          <p:spPr>
            <a:xfrm>
              <a:off x="-743988" y="1360617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Oval 239"/>
            <p:cNvSpPr/>
            <p:nvPr/>
          </p:nvSpPr>
          <p:spPr>
            <a:xfrm>
              <a:off x="-591588" y="1513017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Oval 240"/>
            <p:cNvSpPr/>
            <p:nvPr/>
          </p:nvSpPr>
          <p:spPr>
            <a:xfrm>
              <a:off x="-439188" y="1665417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Oval 3"/>
          <p:cNvSpPr/>
          <p:nvPr/>
        </p:nvSpPr>
        <p:spPr>
          <a:xfrm>
            <a:off x="10579331" y="3045330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Curved Connector 4"/>
          <p:cNvCxnSpPr>
            <a:stCxn id="4" idx="0"/>
            <a:endCxn id="4" idx="6"/>
          </p:cNvCxnSpPr>
          <p:nvPr/>
        </p:nvCxnSpPr>
        <p:spPr>
          <a:xfrm rot="16200000" flipH="1">
            <a:off x="11197243" y="3045330"/>
            <a:ext cx="617913" cy="617912"/>
          </a:xfrm>
          <a:prstGeom prst="curvedConnector4">
            <a:avLst>
              <a:gd name="adj1" fmla="val -36995"/>
              <a:gd name="adj2" fmla="val 136996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9579032" y="3663242"/>
            <a:ext cx="781398" cy="26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6555971" y="2258392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Oval 190"/>
          <p:cNvSpPr/>
          <p:nvPr/>
        </p:nvSpPr>
        <p:spPr>
          <a:xfrm>
            <a:off x="6708371" y="2410792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2" name="Oval 191"/>
          <p:cNvSpPr/>
          <p:nvPr/>
        </p:nvSpPr>
        <p:spPr>
          <a:xfrm>
            <a:off x="6860771" y="2563192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3" name="Oval 192"/>
          <p:cNvSpPr/>
          <p:nvPr/>
        </p:nvSpPr>
        <p:spPr>
          <a:xfrm>
            <a:off x="7013171" y="2715592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Oval 193"/>
          <p:cNvSpPr/>
          <p:nvPr/>
        </p:nvSpPr>
        <p:spPr>
          <a:xfrm>
            <a:off x="7165571" y="2867992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Oval 194"/>
          <p:cNvSpPr/>
          <p:nvPr/>
        </p:nvSpPr>
        <p:spPr>
          <a:xfrm>
            <a:off x="7317971" y="3020392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6" name="Oval 195"/>
          <p:cNvSpPr/>
          <p:nvPr/>
        </p:nvSpPr>
        <p:spPr>
          <a:xfrm>
            <a:off x="7470371" y="3172792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7" name="Oval 196"/>
          <p:cNvSpPr/>
          <p:nvPr/>
        </p:nvSpPr>
        <p:spPr>
          <a:xfrm>
            <a:off x="7622771" y="3325192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Oval 197"/>
          <p:cNvSpPr/>
          <p:nvPr/>
        </p:nvSpPr>
        <p:spPr>
          <a:xfrm>
            <a:off x="7775171" y="3477592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Oval 198"/>
          <p:cNvSpPr/>
          <p:nvPr/>
        </p:nvSpPr>
        <p:spPr>
          <a:xfrm>
            <a:off x="7927571" y="3629992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0" name="Straight Arrow Connector 209"/>
          <p:cNvCxnSpPr/>
          <p:nvPr/>
        </p:nvCxnSpPr>
        <p:spPr>
          <a:xfrm flipV="1">
            <a:off x="2784762" y="3624656"/>
            <a:ext cx="781398" cy="26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 flipV="1">
            <a:off x="5917276" y="3627527"/>
            <a:ext cx="781398" cy="26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/>
          <p:cNvSpPr/>
          <p:nvPr/>
        </p:nvSpPr>
        <p:spPr>
          <a:xfrm>
            <a:off x="3290455" y="2084031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8" name="Oval 217"/>
          <p:cNvSpPr/>
          <p:nvPr/>
        </p:nvSpPr>
        <p:spPr>
          <a:xfrm>
            <a:off x="3442855" y="2236431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Oval 218"/>
          <p:cNvSpPr/>
          <p:nvPr/>
        </p:nvSpPr>
        <p:spPr>
          <a:xfrm>
            <a:off x="3595255" y="2388831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0" name="Oval 219"/>
          <p:cNvSpPr/>
          <p:nvPr/>
        </p:nvSpPr>
        <p:spPr>
          <a:xfrm>
            <a:off x="3747655" y="2541231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1" name="Oval 220"/>
          <p:cNvSpPr/>
          <p:nvPr/>
        </p:nvSpPr>
        <p:spPr>
          <a:xfrm>
            <a:off x="3900055" y="2693631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2" name="Oval 221"/>
          <p:cNvSpPr/>
          <p:nvPr/>
        </p:nvSpPr>
        <p:spPr>
          <a:xfrm>
            <a:off x="4052455" y="2846031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3" name="Oval 222"/>
          <p:cNvSpPr/>
          <p:nvPr/>
        </p:nvSpPr>
        <p:spPr>
          <a:xfrm>
            <a:off x="4204855" y="2998431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4" name="Oval 223"/>
          <p:cNvSpPr/>
          <p:nvPr/>
        </p:nvSpPr>
        <p:spPr>
          <a:xfrm>
            <a:off x="4357255" y="3150831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5" name="Oval 224"/>
          <p:cNvSpPr/>
          <p:nvPr/>
        </p:nvSpPr>
        <p:spPr>
          <a:xfrm>
            <a:off x="4509655" y="3303231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Oval 225"/>
          <p:cNvSpPr/>
          <p:nvPr/>
        </p:nvSpPr>
        <p:spPr>
          <a:xfrm>
            <a:off x="4662055" y="3455631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7" name="Oval 226"/>
          <p:cNvSpPr/>
          <p:nvPr/>
        </p:nvSpPr>
        <p:spPr>
          <a:xfrm>
            <a:off x="4814455" y="3608031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8" name="Oval 227"/>
          <p:cNvSpPr/>
          <p:nvPr/>
        </p:nvSpPr>
        <p:spPr>
          <a:xfrm>
            <a:off x="4966855" y="3760431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9" name="Oval 228"/>
          <p:cNvSpPr/>
          <p:nvPr/>
        </p:nvSpPr>
        <p:spPr>
          <a:xfrm>
            <a:off x="5119255" y="3912831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0" name="Oval 229"/>
          <p:cNvSpPr/>
          <p:nvPr/>
        </p:nvSpPr>
        <p:spPr>
          <a:xfrm>
            <a:off x="5271655" y="4065231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1" name="Oval 230"/>
          <p:cNvSpPr/>
          <p:nvPr/>
        </p:nvSpPr>
        <p:spPr>
          <a:xfrm>
            <a:off x="5424055" y="4217631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2" name="Oval 231"/>
          <p:cNvSpPr/>
          <p:nvPr/>
        </p:nvSpPr>
        <p:spPr>
          <a:xfrm>
            <a:off x="5576455" y="4370031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3" name="Oval 232"/>
          <p:cNvSpPr/>
          <p:nvPr/>
        </p:nvSpPr>
        <p:spPr>
          <a:xfrm>
            <a:off x="5728855" y="4522431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2" name="Oval 241"/>
          <p:cNvSpPr/>
          <p:nvPr/>
        </p:nvSpPr>
        <p:spPr>
          <a:xfrm>
            <a:off x="-286788" y="181781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3" name="Oval 242"/>
          <p:cNvSpPr/>
          <p:nvPr/>
        </p:nvSpPr>
        <p:spPr>
          <a:xfrm>
            <a:off x="-134388" y="197021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4" name="Oval 243"/>
          <p:cNvSpPr/>
          <p:nvPr/>
        </p:nvSpPr>
        <p:spPr>
          <a:xfrm>
            <a:off x="18012" y="212261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5" name="Oval 244"/>
          <p:cNvSpPr/>
          <p:nvPr/>
        </p:nvSpPr>
        <p:spPr>
          <a:xfrm>
            <a:off x="170412" y="227501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Oval 245"/>
          <p:cNvSpPr/>
          <p:nvPr/>
        </p:nvSpPr>
        <p:spPr>
          <a:xfrm>
            <a:off x="322812" y="242741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7" name="Oval 246"/>
          <p:cNvSpPr/>
          <p:nvPr/>
        </p:nvSpPr>
        <p:spPr>
          <a:xfrm>
            <a:off x="475212" y="257981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8" name="Oval 247"/>
          <p:cNvSpPr/>
          <p:nvPr/>
        </p:nvSpPr>
        <p:spPr>
          <a:xfrm>
            <a:off x="627612" y="273221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9" name="Oval 248"/>
          <p:cNvSpPr/>
          <p:nvPr/>
        </p:nvSpPr>
        <p:spPr>
          <a:xfrm>
            <a:off x="780012" y="288461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0" name="Oval 249"/>
          <p:cNvSpPr/>
          <p:nvPr/>
        </p:nvSpPr>
        <p:spPr>
          <a:xfrm>
            <a:off x="932412" y="303701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1" name="Oval 250"/>
          <p:cNvSpPr/>
          <p:nvPr/>
        </p:nvSpPr>
        <p:spPr>
          <a:xfrm>
            <a:off x="1084812" y="318941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2" name="Oval 251"/>
          <p:cNvSpPr/>
          <p:nvPr/>
        </p:nvSpPr>
        <p:spPr>
          <a:xfrm>
            <a:off x="1237212" y="334181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3" name="Oval 252"/>
          <p:cNvSpPr/>
          <p:nvPr/>
        </p:nvSpPr>
        <p:spPr>
          <a:xfrm>
            <a:off x="1389612" y="349421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Oval 253"/>
          <p:cNvSpPr/>
          <p:nvPr/>
        </p:nvSpPr>
        <p:spPr>
          <a:xfrm>
            <a:off x="1542012" y="364661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5" name="Oval 254"/>
          <p:cNvSpPr/>
          <p:nvPr/>
        </p:nvSpPr>
        <p:spPr>
          <a:xfrm>
            <a:off x="1694412" y="379901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Oval 255"/>
          <p:cNvSpPr/>
          <p:nvPr/>
        </p:nvSpPr>
        <p:spPr>
          <a:xfrm>
            <a:off x="1846812" y="395141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7" name="Oval 256"/>
          <p:cNvSpPr/>
          <p:nvPr/>
        </p:nvSpPr>
        <p:spPr>
          <a:xfrm>
            <a:off x="1999212" y="410381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8" name="Oval 257"/>
          <p:cNvSpPr/>
          <p:nvPr/>
        </p:nvSpPr>
        <p:spPr>
          <a:xfrm>
            <a:off x="2151612" y="425621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Oval 258"/>
          <p:cNvSpPr/>
          <p:nvPr/>
        </p:nvSpPr>
        <p:spPr>
          <a:xfrm>
            <a:off x="2304012" y="440861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0" name="Oval 259"/>
          <p:cNvSpPr/>
          <p:nvPr/>
        </p:nvSpPr>
        <p:spPr>
          <a:xfrm>
            <a:off x="2456412" y="456101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1" name="Oval 260"/>
          <p:cNvSpPr/>
          <p:nvPr/>
        </p:nvSpPr>
        <p:spPr>
          <a:xfrm>
            <a:off x="2608812" y="471341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2" name="Oval 261"/>
          <p:cNvSpPr/>
          <p:nvPr/>
        </p:nvSpPr>
        <p:spPr>
          <a:xfrm>
            <a:off x="2761212" y="486581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3" name="Oval 262"/>
          <p:cNvSpPr/>
          <p:nvPr/>
        </p:nvSpPr>
        <p:spPr>
          <a:xfrm>
            <a:off x="2913612" y="5018217"/>
            <a:ext cx="1235825" cy="123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7" name="Group 266"/>
          <p:cNvGrpSpPr/>
          <p:nvPr/>
        </p:nvGrpSpPr>
        <p:grpSpPr>
          <a:xfrm>
            <a:off x="3066012" y="3782392"/>
            <a:ext cx="7621384" cy="2776450"/>
            <a:chOff x="3066012" y="3782392"/>
            <a:chExt cx="7621384" cy="2776450"/>
          </a:xfrm>
        </p:grpSpPr>
        <p:sp>
          <p:nvSpPr>
            <p:cNvPr id="200" name="Oval 199"/>
            <p:cNvSpPr/>
            <p:nvPr/>
          </p:nvSpPr>
          <p:spPr>
            <a:xfrm>
              <a:off x="8079971" y="3782392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Oval 200"/>
            <p:cNvSpPr/>
            <p:nvPr/>
          </p:nvSpPr>
          <p:spPr>
            <a:xfrm>
              <a:off x="8232371" y="3934792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Oval 201"/>
            <p:cNvSpPr/>
            <p:nvPr/>
          </p:nvSpPr>
          <p:spPr>
            <a:xfrm>
              <a:off x="8384771" y="4087192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Oval 202"/>
            <p:cNvSpPr/>
            <p:nvPr/>
          </p:nvSpPr>
          <p:spPr>
            <a:xfrm>
              <a:off x="8537171" y="4239592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Oval 203"/>
            <p:cNvSpPr/>
            <p:nvPr/>
          </p:nvSpPr>
          <p:spPr>
            <a:xfrm>
              <a:off x="8689571" y="4391992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Oval 204"/>
            <p:cNvSpPr/>
            <p:nvPr/>
          </p:nvSpPr>
          <p:spPr>
            <a:xfrm>
              <a:off x="8841971" y="4544392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Oval 205"/>
            <p:cNvSpPr/>
            <p:nvPr/>
          </p:nvSpPr>
          <p:spPr>
            <a:xfrm>
              <a:off x="8994371" y="4696792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Oval 206"/>
            <p:cNvSpPr/>
            <p:nvPr/>
          </p:nvSpPr>
          <p:spPr>
            <a:xfrm>
              <a:off x="9146771" y="4849192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Oval 207"/>
            <p:cNvSpPr/>
            <p:nvPr/>
          </p:nvSpPr>
          <p:spPr>
            <a:xfrm>
              <a:off x="9299171" y="5001592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Oval 208"/>
            <p:cNvSpPr/>
            <p:nvPr/>
          </p:nvSpPr>
          <p:spPr>
            <a:xfrm>
              <a:off x="9451571" y="5153992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Oval 233"/>
            <p:cNvSpPr/>
            <p:nvPr/>
          </p:nvSpPr>
          <p:spPr>
            <a:xfrm>
              <a:off x="5881255" y="4674831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Oval 234"/>
            <p:cNvSpPr/>
            <p:nvPr/>
          </p:nvSpPr>
          <p:spPr>
            <a:xfrm>
              <a:off x="6033655" y="4827231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Oval 235"/>
            <p:cNvSpPr/>
            <p:nvPr/>
          </p:nvSpPr>
          <p:spPr>
            <a:xfrm>
              <a:off x="6186055" y="4979631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Oval 236"/>
            <p:cNvSpPr/>
            <p:nvPr/>
          </p:nvSpPr>
          <p:spPr>
            <a:xfrm>
              <a:off x="6338455" y="5132031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Oval 237"/>
            <p:cNvSpPr/>
            <p:nvPr/>
          </p:nvSpPr>
          <p:spPr>
            <a:xfrm>
              <a:off x="6490855" y="5284431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Oval 263"/>
            <p:cNvSpPr/>
            <p:nvPr/>
          </p:nvSpPr>
          <p:spPr>
            <a:xfrm>
              <a:off x="3066012" y="5170617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Oval 264"/>
            <p:cNvSpPr/>
            <p:nvPr/>
          </p:nvSpPr>
          <p:spPr>
            <a:xfrm>
              <a:off x="3218412" y="5323017"/>
              <a:ext cx="1235825" cy="1235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043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Scalability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644" y="1825625"/>
            <a:ext cx="5740711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14313" y="5547360"/>
            <a:ext cx="1368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~3^50 states</a:t>
            </a:r>
          </a:p>
        </p:txBody>
      </p:sp>
    </p:spTree>
    <p:extLst>
      <p:ext uri="{BB962C8B-B14F-4D97-AF65-F5344CB8AC3E}">
        <p14:creationId xmlns:p14="http://schemas.microsoft.com/office/powerpoint/2010/main" val="124516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model 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Console tool offers options for model checking not integrated into UI</a:t>
            </a:r>
          </a:p>
          <a:p>
            <a:r>
              <a:rPr lang="en-GB" b="1" dirty="0"/>
              <a:t>Attractors</a:t>
            </a:r>
          </a:p>
          <a:p>
            <a:pPr lvl="1"/>
            <a:r>
              <a:rPr lang="en-GB" dirty="0"/>
              <a:t>Asynchronous stability counter example search (Clarke et al, ARSBM 2019)</a:t>
            </a:r>
          </a:p>
          <a:p>
            <a:r>
              <a:rPr lang="en-GB" b="1" dirty="0"/>
              <a:t>Pathfinder</a:t>
            </a:r>
          </a:p>
          <a:p>
            <a:pPr lvl="1"/>
            <a:r>
              <a:rPr lang="en-GB" dirty="0"/>
              <a:t>Stability when constants change (environment switching) (Hall et al, Biophysical Journal, 2015)</a:t>
            </a:r>
          </a:p>
          <a:p>
            <a:r>
              <a:rPr lang="en-GB" b="1" dirty="0"/>
              <a:t>SCM</a:t>
            </a:r>
          </a:p>
          <a:p>
            <a:pPr lvl="1"/>
            <a:r>
              <a:rPr lang="en-GB" dirty="0"/>
              <a:t>Stability proof variant with faster cycle search (Cook et al, CAV 2014)</a:t>
            </a:r>
          </a:p>
          <a:p>
            <a:pPr lvl="1"/>
            <a:endParaRPr lang="en-GB" dirty="0"/>
          </a:p>
          <a:p>
            <a:r>
              <a:rPr lang="en-GB" dirty="0"/>
              <a:t>Console tool also can be scripted, run for longer</a:t>
            </a:r>
          </a:p>
        </p:txBody>
      </p:sp>
    </p:spTree>
    <p:extLst>
      <p:ext uri="{BB962C8B-B14F-4D97-AF65-F5344CB8AC3E}">
        <p14:creationId xmlns:p14="http://schemas.microsoft.com/office/powerpoint/2010/main" val="2049836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756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Leukaemia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Model of CML, with transformation from chronic phase to blast crisis controlled by activity of </a:t>
            </a:r>
            <a:r>
              <a:rPr lang="en-GB" dirty="0" err="1"/>
              <a:t>Bcr-Abl</a:t>
            </a:r>
            <a:endParaRPr lang="en-GB" dirty="0"/>
          </a:p>
          <a:p>
            <a:r>
              <a:rPr lang="en-GB" dirty="0"/>
              <a:t>Cell-wide knockout screens with stability testing to explore potential drug combinations 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37523"/>
            <a:ext cx="5181600" cy="39275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28862" y="6488668"/>
            <a:ext cx="3607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Chuang et al, Scientific Reports 2015</a:t>
            </a:r>
          </a:p>
        </p:txBody>
      </p:sp>
    </p:spTree>
    <p:extLst>
      <p:ext uri="{BB962C8B-B14F-4D97-AF65-F5344CB8AC3E}">
        <p14:creationId xmlns:p14="http://schemas.microsoft.com/office/powerpoint/2010/main" val="3725932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https://media.springernature.com/lw1577/springer-static/image/art%3A10.1038%2Fsrep08190/MediaObjects/41598_2015_Article_BFsrep08190_Figa_HTM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857" y="294625"/>
            <a:ext cx="6045718" cy="656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670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Ion channel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Guided by microarray data, network constructed from the literature</a:t>
            </a:r>
          </a:p>
          <a:p>
            <a:r>
              <a:rPr lang="en-GB" dirty="0"/>
              <a:t>Predicts effects of drugging and synergistic combinations; validated in culture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28" y="1825625"/>
            <a:ext cx="4870343" cy="4351338"/>
          </a:xfrm>
          <a:prstGeom prst="rect">
            <a:avLst/>
          </a:prstGeom>
          <a:ln w="25400">
            <a:solidFill>
              <a:schemeClr val="tx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8167" y="6488668"/>
            <a:ext cx="463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Shorthouse et al, Nature Communications 2018</a:t>
            </a:r>
          </a:p>
        </p:txBody>
      </p:sp>
    </p:spTree>
    <p:extLst>
      <p:ext uri="{BB962C8B-B14F-4D97-AF65-F5344CB8AC3E}">
        <p14:creationId xmlns:p14="http://schemas.microsoft.com/office/powerpoint/2010/main" val="338806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Biocomplexity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systems become more complex, the space for rare events increases</a:t>
            </a:r>
          </a:p>
          <a:p>
            <a:r>
              <a:rPr lang="en-GB" dirty="0"/>
              <a:t>The implications of uncertainties are magnified in large systems</a:t>
            </a:r>
          </a:p>
          <a:p>
            <a:r>
              <a:rPr lang="en-GB" dirty="0"/>
              <a:t>Models become larger → increased potential for error</a:t>
            </a:r>
          </a:p>
          <a:p>
            <a:r>
              <a:rPr lang="en-GB" dirty="0"/>
              <a:t>Models become larger → harder to explore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79043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40148"/>
            <a:ext cx="5181600" cy="3122291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4197" y="1825625"/>
            <a:ext cx="48376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08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1825625"/>
            <a:ext cx="12134850" cy="4295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575" y="2168784"/>
            <a:ext cx="865124" cy="434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40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09"/>
          <a:stretch/>
        </p:blipFill>
        <p:spPr>
          <a:xfrm>
            <a:off x="0" y="1825625"/>
            <a:ext cx="12181345" cy="380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80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9" t="47579" b="27811"/>
          <a:stretch/>
        </p:blipFill>
        <p:spPr>
          <a:xfrm>
            <a:off x="1660451" y="1822261"/>
            <a:ext cx="9021726" cy="435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06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29" y="687488"/>
            <a:ext cx="8130542" cy="548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35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Organ development</a:t>
            </a:r>
          </a:p>
        </p:txBody>
      </p:sp>
      <p:pic>
        <p:nvPicPr>
          <p:cNvPr id="7" name="Content Placeholder 6"/>
          <p:cNvPicPr>
            <a:picLocks noGrp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2" b="46802"/>
          <a:stretch/>
        </p:blipFill>
        <p:spPr bwMode="auto">
          <a:xfrm>
            <a:off x="880935" y="2773276"/>
            <a:ext cx="10430130" cy="207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828117" y="6488668"/>
            <a:ext cx="341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Hall et al, Biophysical Journal 2015</a:t>
            </a:r>
          </a:p>
        </p:txBody>
      </p:sp>
    </p:spTree>
    <p:extLst>
      <p:ext uri="{BB962C8B-B14F-4D97-AF65-F5344CB8AC3E}">
        <p14:creationId xmlns:p14="http://schemas.microsoft.com/office/powerpoint/2010/main" val="6449764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simulation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98437"/>
            <a:ext cx="5181600" cy="380571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48145" y="2416233"/>
            <a:ext cx="5424055" cy="964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748144" y="4646815"/>
            <a:ext cx="5424055" cy="964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0B8EB-2921-4407-81D8-80EE72D28A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788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/>
          <p:cNvPicPr>
            <a:picLocks noGrp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27" b="246"/>
          <a:stretch/>
        </p:blipFill>
        <p:spPr bwMode="auto">
          <a:xfrm>
            <a:off x="1483684" y="2560321"/>
            <a:ext cx="9224631" cy="315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016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F286D1-A1FD-4C3C-BDEA-E8A97BBDB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8758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Tracking cell fates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55000" y="1825625"/>
            <a:ext cx="3098800" cy="4351338"/>
          </a:xfrm>
        </p:spPr>
        <p:txBody>
          <a:bodyPr/>
          <a:lstStyle/>
          <a:p>
            <a:r>
              <a:rPr lang="en-GB" dirty="0"/>
              <a:t>Red cells are mitotic, yellow meiotic, green differentiating and blue developing into oocytes</a:t>
            </a:r>
          </a:p>
          <a:p>
            <a:r>
              <a:rPr lang="en-GB" dirty="0"/>
              <a:t>The pattern of fates is invariant</a:t>
            </a:r>
          </a:p>
          <a:p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82562" y="4949287"/>
            <a:ext cx="7735887" cy="1227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82562" y="1825625"/>
            <a:ext cx="7735887" cy="1227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33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5" descr="protein_network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9775" y="1173164"/>
            <a:ext cx="8153400" cy="554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187205" y="381000"/>
            <a:ext cx="24223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latin typeface="+mj-lt"/>
              </a:rPr>
              <a:t>EGFR signalling pathway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6573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Fate progressions; a new abstraction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867981" y="2393533"/>
            <a:ext cx="8456038" cy="1341849"/>
            <a:chOff x="1501541" y="2666197"/>
            <a:chExt cx="8456038" cy="1341849"/>
          </a:xfrm>
        </p:grpSpPr>
        <p:sp>
          <p:nvSpPr>
            <p:cNvPr id="4" name="Rectangle 3"/>
            <p:cNvSpPr/>
            <p:nvPr/>
          </p:nvSpPr>
          <p:spPr>
            <a:xfrm>
              <a:off x="1501541" y="2666198"/>
              <a:ext cx="1751798" cy="51013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Mitosis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253338" y="2666198"/>
              <a:ext cx="4379495" cy="510139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Meiosis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632833" y="2666197"/>
              <a:ext cx="1751798" cy="5101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Differentiation</a:t>
              </a:r>
            </a:p>
          </p:txBody>
        </p:sp>
        <p:sp>
          <p:nvSpPr>
            <p:cNvPr id="7" name="Snip Same Side Corner Rectangle 6"/>
            <p:cNvSpPr/>
            <p:nvPr/>
          </p:nvSpPr>
          <p:spPr>
            <a:xfrm rot="5400000">
              <a:off x="9000180" y="3050648"/>
              <a:ext cx="1341849" cy="572948"/>
            </a:xfrm>
            <a:prstGeom prst="snip2SameRect">
              <a:avLst/>
            </a:prstGeom>
            <a:solidFill>
              <a:srgbClr val="00B0F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43220" y="3497907"/>
              <a:ext cx="4541411" cy="510139"/>
            </a:xfrm>
            <a:prstGeom prst="rect">
              <a:avLst/>
            </a:prstGeom>
            <a:solidFill>
              <a:srgbClr val="00B0F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Oocyte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13979" y="4828247"/>
            <a:ext cx="6791092" cy="1077134"/>
            <a:chOff x="2165266" y="5006477"/>
            <a:chExt cx="6791092" cy="1077134"/>
          </a:xfrm>
        </p:grpSpPr>
        <p:sp>
          <p:nvSpPr>
            <p:cNvPr id="10" name="Oval 9"/>
            <p:cNvSpPr/>
            <p:nvPr/>
          </p:nvSpPr>
          <p:spPr>
            <a:xfrm>
              <a:off x="3932971" y="5006478"/>
              <a:ext cx="1077133" cy="10771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5248389" y="5006478"/>
              <a:ext cx="1077133" cy="1077133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6563807" y="5006477"/>
              <a:ext cx="1077133" cy="107713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879225" y="5006477"/>
              <a:ext cx="1077133" cy="1077133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65266" y="5360377"/>
              <a:ext cx="1088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Wild type</a:t>
              </a:r>
            </a:p>
          </p:txBody>
        </p:sp>
      </p:grpSp>
      <p:cxnSp>
        <p:nvCxnSpPr>
          <p:cNvPr id="27" name="Straight Arrow Connector 26"/>
          <p:cNvCxnSpPr>
            <a:stCxn id="10" idx="6"/>
            <a:endCxn id="11" idx="2"/>
          </p:cNvCxnSpPr>
          <p:nvPr/>
        </p:nvCxnSpPr>
        <p:spPr>
          <a:xfrm>
            <a:off x="5258817" y="5366815"/>
            <a:ext cx="238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  <a:endCxn id="12" idx="2"/>
          </p:cNvCxnSpPr>
          <p:nvPr/>
        </p:nvCxnSpPr>
        <p:spPr>
          <a:xfrm flipV="1">
            <a:off x="6574235" y="5366814"/>
            <a:ext cx="2382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6"/>
            <a:endCxn id="13" idx="2"/>
          </p:cNvCxnSpPr>
          <p:nvPr/>
        </p:nvCxnSpPr>
        <p:spPr>
          <a:xfrm>
            <a:off x="7889653" y="5366814"/>
            <a:ext cx="238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4370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Fate progressions of common mutants</a:t>
            </a:r>
          </a:p>
        </p:txBody>
      </p:sp>
      <p:sp>
        <p:nvSpPr>
          <p:cNvPr id="4" name="Oval 3"/>
          <p:cNvSpPr/>
          <p:nvPr/>
        </p:nvSpPr>
        <p:spPr>
          <a:xfrm>
            <a:off x="3460272" y="2085047"/>
            <a:ext cx="580803" cy="5808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/>
          <p:cNvSpPr/>
          <p:nvPr/>
        </p:nvSpPr>
        <p:spPr>
          <a:xfrm>
            <a:off x="4775690" y="2085047"/>
            <a:ext cx="580803" cy="580803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6091108" y="2085046"/>
            <a:ext cx="580803" cy="5808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/>
          <p:cNvSpPr/>
          <p:nvPr/>
        </p:nvSpPr>
        <p:spPr>
          <a:xfrm>
            <a:off x="7406526" y="2085046"/>
            <a:ext cx="580803" cy="58080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3460272" y="2818354"/>
            <a:ext cx="580803" cy="5808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4775690" y="2818354"/>
            <a:ext cx="580803" cy="5808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/>
          <p:cNvSpPr/>
          <p:nvPr/>
        </p:nvSpPr>
        <p:spPr>
          <a:xfrm>
            <a:off x="6091108" y="2818353"/>
            <a:ext cx="580803" cy="5808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7406526" y="2818353"/>
            <a:ext cx="580803" cy="5808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3460272" y="3549878"/>
            <a:ext cx="580803" cy="5808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4775690" y="3549878"/>
            <a:ext cx="580803" cy="580803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Oval 13"/>
          <p:cNvSpPr/>
          <p:nvPr/>
        </p:nvSpPr>
        <p:spPr>
          <a:xfrm>
            <a:off x="6091108" y="3549877"/>
            <a:ext cx="580803" cy="5808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Oval 14"/>
          <p:cNvSpPr/>
          <p:nvPr/>
        </p:nvSpPr>
        <p:spPr>
          <a:xfrm>
            <a:off x="7406526" y="3549877"/>
            <a:ext cx="580803" cy="5808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728840" y="219078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Wild type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88952" y="2923196"/>
            <a:ext cx="105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Notch GF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70994" y="365561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Ras GF</a:t>
            </a:r>
          </a:p>
        </p:txBody>
      </p:sp>
      <p:sp>
        <p:nvSpPr>
          <p:cNvPr id="19" name="Oval 18"/>
          <p:cNvSpPr/>
          <p:nvPr/>
        </p:nvSpPr>
        <p:spPr>
          <a:xfrm>
            <a:off x="3460272" y="4281402"/>
            <a:ext cx="580803" cy="5808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Oval 19"/>
          <p:cNvSpPr/>
          <p:nvPr/>
        </p:nvSpPr>
        <p:spPr>
          <a:xfrm>
            <a:off x="4775690" y="4281402"/>
            <a:ext cx="580803" cy="580803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/>
          <p:cNvSpPr/>
          <p:nvPr/>
        </p:nvSpPr>
        <p:spPr>
          <a:xfrm>
            <a:off x="6091108" y="4281401"/>
            <a:ext cx="580803" cy="5808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/>
          <p:cNvSpPr/>
          <p:nvPr/>
        </p:nvSpPr>
        <p:spPr>
          <a:xfrm>
            <a:off x="7406526" y="4281401"/>
            <a:ext cx="580803" cy="58080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Oval 25"/>
          <p:cNvSpPr/>
          <p:nvPr/>
        </p:nvSpPr>
        <p:spPr>
          <a:xfrm>
            <a:off x="3460272" y="5012926"/>
            <a:ext cx="580803" cy="5808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l 26"/>
          <p:cNvSpPr/>
          <p:nvPr/>
        </p:nvSpPr>
        <p:spPr>
          <a:xfrm>
            <a:off x="4775690" y="5012926"/>
            <a:ext cx="580803" cy="580803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Oval 27"/>
          <p:cNvSpPr/>
          <p:nvPr/>
        </p:nvSpPr>
        <p:spPr>
          <a:xfrm>
            <a:off x="6091108" y="5012925"/>
            <a:ext cx="580803" cy="5808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/>
          <p:cNvSpPr/>
          <p:nvPr/>
        </p:nvSpPr>
        <p:spPr>
          <a:xfrm>
            <a:off x="7406526" y="5012925"/>
            <a:ext cx="580803" cy="58080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Oval 29"/>
          <p:cNvSpPr/>
          <p:nvPr/>
        </p:nvSpPr>
        <p:spPr>
          <a:xfrm>
            <a:off x="3460272" y="5744450"/>
            <a:ext cx="580803" cy="5808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Oval 30"/>
          <p:cNvSpPr/>
          <p:nvPr/>
        </p:nvSpPr>
        <p:spPr>
          <a:xfrm>
            <a:off x="4775690" y="5744450"/>
            <a:ext cx="580803" cy="580803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/>
          <p:cNvSpPr/>
          <p:nvPr/>
        </p:nvSpPr>
        <p:spPr>
          <a:xfrm>
            <a:off x="6091108" y="5744449"/>
            <a:ext cx="580803" cy="5808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/>
          <p:cNvSpPr/>
          <p:nvPr/>
        </p:nvSpPr>
        <p:spPr>
          <a:xfrm>
            <a:off x="7406526" y="5744449"/>
            <a:ext cx="580803" cy="5808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1766381" y="4387219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GAP1 KO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66381" y="5118660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GAP3 KO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514165" y="5850184"/>
            <a:ext cx="16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GAP1/GAP3 KO</a:t>
            </a:r>
          </a:p>
        </p:txBody>
      </p:sp>
      <p:cxnSp>
        <p:nvCxnSpPr>
          <p:cNvPr id="38" name="Straight Arrow Connector 37"/>
          <p:cNvCxnSpPr>
            <a:stCxn id="4" idx="6"/>
            <a:endCxn id="5" idx="2"/>
          </p:cNvCxnSpPr>
          <p:nvPr/>
        </p:nvCxnSpPr>
        <p:spPr>
          <a:xfrm>
            <a:off x="4041075" y="2375449"/>
            <a:ext cx="734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" idx="6"/>
            <a:endCxn id="9" idx="2"/>
          </p:cNvCxnSpPr>
          <p:nvPr/>
        </p:nvCxnSpPr>
        <p:spPr>
          <a:xfrm>
            <a:off x="4041075" y="3108756"/>
            <a:ext cx="734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2" idx="6"/>
            <a:endCxn id="13" idx="2"/>
          </p:cNvCxnSpPr>
          <p:nvPr/>
        </p:nvCxnSpPr>
        <p:spPr>
          <a:xfrm>
            <a:off x="4041075" y="3840280"/>
            <a:ext cx="734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041075" y="4571804"/>
            <a:ext cx="734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041075" y="5303328"/>
            <a:ext cx="734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041075" y="6034852"/>
            <a:ext cx="734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356493" y="2375449"/>
            <a:ext cx="734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356493" y="3108756"/>
            <a:ext cx="734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356493" y="3840280"/>
            <a:ext cx="734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356493" y="4571804"/>
            <a:ext cx="734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5356493" y="5303328"/>
            <a:ext cx="734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5356493" y="6034852"/>
            <a:ext cx="734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671911" y="2375449"/>
            <a:ext cx="734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671911" y="3108756"/>
            <a:ext cx="734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671911" y="3840280"/>
            <a:ext cx="734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671911" y="4571804"/>
            <a:ext cx="734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671911" y="5303328"/>
            <a:ext cx="734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671911" y="6034852"/>
            <a:ext cx="734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761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Invariance through islands of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Original → all states were stable</a:t>
            </a:r>
          </a:p>
          <a:p>
            <a:r>
              <a:rPr lang="en-GB" dirty="0"/>
              <a:t>Now → only needs to be stable in the first environment</a:t>
            </a:r>
          </a:p>
          <a:p>
            <a:pPr lvl="1"/>
            <a:r>
              <a:rPr lang="en-GB" dirty="0"/>
              <a:t>this stability restricts progression to give the invariant pattern</a:t>
            </a:r>
          </a:p>
          <a:p>
            <a:endParaRPr lang="en-GB" dirty="0"/>
          </a:p>
          <a:p>
            <a:r>
              <a:rPr lang="en-GB" dirty="0"/>
              <a:t>Explored through stability proofs</a:t>
            </a:r>
          </a:p>
          <a:p>
            <a:r>
              <a:rPr lang="en-GB" dirty="0"/>
              <a:t>Proved fate invariance in BMA Console Tool (Pathfinder)</a:t>
            </a:r>
          </a:p>
        </p:txBody>
      </p:sp>
    </p:spTree>
    <p:extLst>
      <p:ext uri="{BB962C8B-B14F-4D97-AF65-F5344CB8AC3E}">
        <p14:creationId xmlns:p14="http://schemas.microsoft.com/office/powerpoint/2010/main" val="15031352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7296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Model checking is uniquely powerful for understanding biological systems</a:t>
            </a:r>
          </a:p>
          <a:p>
            <a:endParaRPr lang="en-GB" dirty="0"/>
          </a:p>
          <a:p>
            <a:r>
              <a:rPr lang="en-GB" dirty="0"/>
              <a:t>BMA offers scalable proof algorithms</a:t>
            </a:r>
          </a:p>
          <a:p>
            <a:endParaRPr lang="en-GB" dirty="0"/>
          </a:p>
          <a:p>
            <a:r>
              <a:rPr lang="en-GB" dirty="0"/>
              <a:t>These have been successfully to the study of a diverse set of systems</a:t>
            </a:r>
          </a:p>
        </p:txBody>
      </p:sp>
    </p:spTree>
    <p:extLst>
      <p:ext uri="{BB962C8B-B14F-4D97-AF65-F5344CB8AC3E}">
        <p14:creationId xmlns:p14="http://schemas.microsoft.com/office/powerpoint/2010/main" val="7523644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7530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Document covers two sessions</a:t>
            </a:r>
          </a:p>
          <a:p>
            <a:endParaRPr lang="en-US" dirty="0"/>
          </a:p>
          <a:p>
            <a:r>
              <a:rPr lang="en-US" dirty="0"/>
              <a:t>BMA</a:t>
            </a:r>
          </a:p>
          <a:p>
            <a:pPr lvl="1"/>
            <a:r>
              <a:rPr lang="en-US" dirty="0"/>
              <a:t>Covers using the UI, testing for stability and LTL, and some more advanced features</a:t>
            </a:r>
          </a:p>
          <a:p>
            <a:pPr lvl="1"/>
            <a:endParaRPr lang="en-US" dirty="0"/>
          </a:p>
          <a:p>
            <a:r>
              <a:rPr lang="en-US" dirty="0"/>
              <a:t>Z3</a:t>
            </a:r>
          </a:p>
          <a:p>
            <a:pPr lvl="1"/>
            <a:r>
              <a:rPr lang="en-US" dirty="0"/>
              <a:t>Basics of making SAT queries, run in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lvl="1"/>
            <a:endParaRPr lang="en-US" dirty="0"/>
          </a:p>
          <a:p>
            <a:r>
              <a:rPr lang="en-US" dirty="0"/>
              <a:t>Pick one!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660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checking = guarantees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Model checking addresses all of state space through mathematical proofs</a:t>
            </a:r>
          </a:p>
          <a:p>
            <a:endParaRPr lang="en-GB" dirty="0"/>
          </a:p>
          <a:p>
            <a:r>
              <a:rPr lang="en-GB" dirty="0"/>
              <a:t>This give us guarantees </a:t>
            </a:r>
          </a:p>
          <a:p>
            <a:pPr lvl="1"/>
            <a:r>
              <a:rPr lang="en-GB" dirty="0"/>
              <a:t>This can happen (rare events)</a:t>
            </a:r>
          </a:p>
          <a:p>
            <a:pPr lvl="1"/>
            <a:r>
              <a:rPr lang="en-GB" dirty="0"/>
              <a:t>This never happens (robustness)</a:t>
            </a:r>
          </a:p>
          <a:p>
            <a:pPr lvl="1"/>
            <a:endParaRPr lang="en-GB" dirty="0"/>
          </a:p>
          <a:p>
            <a:r>
              <a:rPr lang="en-GB" i="1" dirty="0"/>
              <a:t>Model checking can solve problems for both the issues, </a:t>
            </a:r>
            <a:r>
              <a:rPr lang="en-GB" i="1"/>
              <a:t>and problems that exist at </a:t>
            </a:r>
            <a:r>
              <a:rPr lang="en-GB" i="1" dirty="0"/>
              <a:t>their intersection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104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93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BioModelAnalyzer</a:t>
            </a:r>
            <a:r>
              <a:rPr lang="en-US" dirty="0"/>
              <a:t> (BMA)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b="555"/>
          <a:stretch/>
        </p:blipFill>
        <p:spPr bwMode="auto">
          <a:xfrm>
            <a:off x="1939497" y="1441945"/>
            <a:ext cx="8313006" cy="52773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57640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5020</TotalTime>
  <Words>1443</Words>
  <Application>Microsoft Office PowerPoint</Application>
  <PresentationFormat>Widescreen</PresentationFormat>
  <Paragraphs>284</Paragraphs>
  <Slides>66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Theme</vt:lpstr>
      <vt:lpstr>Model checking in the BMA</vt:lpstr>
      <vt:lpstr>Introduction</vt:lpstr>
      <vt:lpstr>Robustness and rare events</vt:lpstr>
      <vt:lpstr>Cellular metabolism</vt:lpstr>
      <vt:lpstr>Biocomplexity</vt:lpstr>
      <vt:lpstr>PowerPoint Presentation</vt:lpstr>
      <vt:lpstr>Model checking = guarantees</vt:lpstr>
      <vt:lpstr>PowerPoint Presentation</vt:lpstr>
      <vt:lpstr>BioModelAnalyzer (BMA)</vt:lpstr>
      <vt:lpstr>BMA</vt:lpstr>
      <vt:lpstr>PowerPoint Presentation</vt:lpstr>
      <vt:lpstr>PowerPoint Presentation</vt:lpstr>
      <vt:lpstr>PowerPoint Presentation</vt:lpstr>
      <vt:lpstr>Model checking in the BMA</vt:lpstr>
      <vt:lpstr>QN fundamentals</vt:lpstr>
      <vt:lpstr>Stability proof</vt:lpstr>
      <vt:lpstr>Stability in biological systems</vt:lpstr>
      <vt:lpstr>Cell fate in organogenesis</vt:lpstr>
      <vt:lpstr>Cycles in cell fate</vt:lpstr>
      <vt:lpstr>Example (ToyModelStable)</vt:lpstr>
      <vt:lpstr>Process</vt:lpstr>
      <vt:lpstr>a</vt:lpstr>
      <vt:lpstr>b</vt:lpstr>
      <vt:lpstr>PowerPoint Presentation</vt:lpstr>
      <vt:lpstr>What if its not proved stable?</vt:lpstr>
      <vt:lpstr>Z3 – what and why?</vt:lpstr>
      <vt:lpstr>Z3 Theorem Prover (SMT)</vt:lpstr>
      <vt:lpstr>Simple example</vt:lpstr>
      <vt:lpstr>Qualitative network (variable)</vt:lpstr>
      <vt:lpstr>Qualitative network (update)</vt:lpstr>
      <vt:lpstr>How does this work for searching for states?</vt:lpstr>
      <vt:lpstr>Bifurcation</vt:lpstr>
      <vt:lpstr>Cycle</vt:lpstr>
      <vt:lpstr>Stable</vt:lpstr>
      <vt:lpstr>Scalability</vt:lpstr>
      <vt:lpstr>Scalability</vt:lpstr>
      <vt:lpstr>Linear Temporal Logic</vt:lpstr>
      <vt:lpstr>Example- negative feedforward loop</vt:lpstr>
      <vt:lpstr>Testing for transient activation</vt:lpstr>
      <vt:lpstr>Visualising results</vt:lpstr>
      <vt:lpstr>PowerPoint Presentation</vt:lpstr>
      <vt:lpstr>Algorithm</vt:lpstr>
      <vt:lpstr>PowerPoint Presentation</vt:lpstr>
      <vt:lpstr>Scalability</vt:lpstr>
      <vt:lpstr>Other model checking</vt:lpstr>
      <vt:lpstr>PowerPoint Presentation</vt:lpstr>
      <vt:lpstr>Leukaemia</vt:lpstr>
      <vt:lpstr>PowerPoint Presentation</vt:lpstr>
      <vt:lpstr>Ion channel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Organ development</vt:lpstr>
      <vt:lpstr>Hybrid simulation</vt:lpstr>
      <vt:lpstr>PowerPoint Presentation</vt:lpstr>
      <vt:lpstr>PowerPoint Presentation</vt:lpstr>
      <vt:lpstr>Tracking cell fates</vt:lpstr>
      <vt:lpstr>Fate progressions; a new abstraction</vt:lpstr>
      <vt:lpstr>Fate progressions of common mutants</vt:lpstr>
      <vt:lpstr>Invariance through islands of stability</vt:lpstr>
      <vt:lpstr>PowerPoint Presentation</vt:lpstr>
      <vt:lpstr>Conclusions</vt:lpstr>
      <vt:lpstr>PowerPoint Presentation</vt:lpstr>
      <vt:lpstr>Practical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checking in the BMA</dc:title>
  <dc:creator>Ben Hall</dc:creator>
  <cp:lastModifiedBy>Ben Hall</cp:lastModifiedBy>
  <cp:revision>56</cp:revision>
  <dcterms:created xsi:type="dcterms:W3CDTF">2020-11-20T19:54:52Z</dcterms:created>
  <dcterms:modified xsi:type="dcterms:W3CDTF">2022-12-07T11:22:17Z</dcterms:modified>
</cp:coreProperties>
</file>